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1" r:id="rId2"/>
    <p:sldId id="257" r:id="rId3"/>
    <p:sldId id="439" r:id="rId4"/>
    <p:sldId id="434" r:id="rId5"/>
    <p:sldId id="342" r:id="rId6"/>
    <p:sldId id="363" r:id="rId7"/>
    <p:sldId id="399" r:id="rId8"/>
    <p:sldId id="364" r:id="rId9"/>
    <p:sldId id="406" r:id="rId10"/>
    <p:sldId id="398" r:id="rId11"/>
    <p:sldId id="431" r:id="rId12"/>
    <p:sldId id="442" r:id="rId13"/>
    <p:sldId id="440" r:id="rId14"/>
    <p:sldId id="429" r:id="rId15"/>
    <p:sldId id="436" r:id="rId16"/>
    <p:sldId id="427" r:id="rId17"/>
    <p:sldId id="441" r:id="rId1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B93A04-AF49-F64B-B9F1-09FC9602142C}">
          <p14:sldIdLst>
            <p14:sldId id="321"/>
            <p14:sldId id="257"/>
            <p14:sldId id="439"/>
            <p14:sldId id="434"/>
            <p14:sldId id="342"/>
            <p14:sldId id="363"/>
            <p14:sldId id="399"/>
            <p14:sldId id="364"/>
            <p14:sldId id="406"/>
            <p14:sldId id="398"/>
            <p14:sldId id="431"/>
            <p14:sldId id="442"/>
            <p14:sldId id="440"/>
            <p14:sldId id="429"/>
            <p14:sldId id="436"/>
            <p14:sldId id="427"/>
            <p14:sldId id="441"/>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3" autoAdjust="0"/>
    <p:restoredTop sz="86259" autoAdjust="0"/>
  </p:normalViewPr>
  <p:slideViewPr>
    <p:cSldViewPr snapToGrid="0" showGuides="1">
      <p:cViewPr varScale="1">
        <p:scale>
          <a:sx n="110" d="100"/>
          <a:sy n="110" d="100"/>
        </p:scale>
        <p:origin x="1672" y="168"/>
      </p:cViewPr>
      <p:guideLst>
        <p:guide orient="horz" pos="2184"/>
        <p:guide pos="3840"/>
      </p:guideLst>
    </p:cSldViewPr>
  </p:slideViewPr>
  <p:outlineViewPr>
    <p:cViewPr>
      <p:scale>
        <a:sx n="33" d="100"/>
        <a:sy n="33" d="100"/>
      </p:scale>
      <p:origin x="0" y="-2784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3" d="100"/>
          <a:sy n="93" d="100"/>
        </p:scale>
        <p:origin x="40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574EA-974D-47BA-A3FE-E7F6B598ABA0}" type="doc">
      <dgm:prSet loTypeId="urn:microsoft.com/office/officeart/2008/layout/LinedList" loCatId="list" qsTypeId="urn:microsoft.com/office/officeart/2005/8/quickstyle/simple1" qsCatId="simple" csTypeId="urn:microsoft.com/office/officeart/2005/8/colors/ColorSchemeForSuggestions" csCatId="other" phldr="1"/>
      <dgm:spPr/>
      <dgm:t>
        <a:bodyPr/>
        <a:lstStyle/>
        <a:p>
          <a:endParaRPr lang="en-US"/>
        </a:p>
      </dgm:t>
    </dgm:pt>
    <dgm:pt modelId="{CFDD83AE-EC4A-4BCC-8E54-1C9AB27491EF}">
      <dgm:prSet/>
      <dgm:spPr/>
      <dgm:t>
        <a:bodyPr/>
        <a:lstStyle/>
        <a:p>
          <a:r>
            <a:rPr lang="en-US" dirty="0"/>
            <a:t>In Europe, with more than 14,000 megawatts of offshore wind developed since 1991, planning transmission has gained traction and generation and transmission are increasingly owned and developed by different companies. </a:t>
          </a:r>
        </a:p>
      </dgm:t>
    </dgm:pt>
    <dgm:pt modelId="{06F45C1F-CA4B-4846-8064-5AAC22626861}" type="parTrans" cxnId="{186FB2DF-9E53-4CF2-AB1D-4D2A03968B8F}">
      <dgm:prSet/>
      <dgm:spPr/>
      <dgm:t>
        <a:bodyPr/>
        <a:lstStyle/>
        <a:p>
          <a:endParaRPr lang="en-US"/>
        </a:p>
      </dgm:t>
    </dgm:pt>
    <dgm:pt modelId="{FC7D361F-18E9-44D4-A255-67AF41B19939}" type="sibTrans" cxnId="{186FB2DF-9E53-4CF2-AB1D-4D2A03968B8F}">
      <dgm:prSet/>
      <dgm:spPr/>
      <dgm:t>
        <a:bodyPr/>
        <a:lstStyle/>
        <a:p>
          <a:endParaRPr lang="en-US"/>
        </a:p>
      </dgm:t>
    </dgm:pt>
    <dgm:pt modelId="{15A95B5B-4CA0-4E35-BC4A-C16A9C2C8FE3}">
      <dgm:prSet/>
      <dgm:spPr/>
      <dgm:t>
        <a:bodyPr/>
        <a:lstStyle/>
        <a:p>
          <a:r>
            <a:rPr lang="en-US" b="1" dirty="0"/>
            <a:t>United Kingdom 			8054 MW	1927 turbines</a:t>
          </a:r>
          <a:endParaRPr lang="en-US" dirty="0"/>
        </a:p>
      </dgm:t>
    </dgm:pt>
    <dgm:pt modelId="{9BA1E82C-4DDF-463A-8AE5-DAF67157FD14}" type="parTrans" cxnId="{446EE92A-A06D-480F-8DFB-4E0158F30883}">
      <dgm:prSet/>
      <dgm:spPr/>
      <dgm:t>
        <a:bodyPr/>
        <a:lstStyle/>
        <a:p>
          <a:endParaRPr lang="en-US"/>
        </a:p>
      </dgm:t>
    </dgm:pt>
    <dgm:pt modelId="{3151B821-5F98-438F-BAA6-04896E9E26BC}" type="sibTrans" cxnId="{446EE92A-A06D-480F-8DFB-4E0158F30883}">
      <dgm:prSet/>
      <dgm:spPr/>
      <dgm:t>
        <a:bodyPr/>
        <a:lstStyle/>
        <a:p>
          <a:endParaRPr lang="en-US"/>
        </a:p>
      </dgm:t>
    </dgm:pt>
    <dgm:pt modelId="{B1849383-0AB9-48E1-BE49-3E093EFAE61D}">
      <dgm:prSet/>
      <dgm:spPr/>
      <dgm:t>
        <a:bodyPr/>
        <a:lstStyle/>
        <a:p>
          <a:r>
            <a:rPr lang="en-US" b="1"/>
            <a:t>Germany			6382 MW	1305 turbines</a:t>
          </a:r>
          <a:endParaRPr lang="en-US"/>
        </a:p>
      </dgm:t>
    </dgm:pt>
    <dgm:pt modelId="{1FC4358C-BC1F-4353-B4EB-8BF7B7082DA3}" type="parTrans" cxnId="{87B28C54-9AA5-4D4A-BB55-F23D0EC8EB1A}">
      <dgm:prSet/>
      <dgm:spPr/>
      <dgm:t>
        <a:bodyPr/>
        <a:lstStyle/>
        <a:p>
          <a:endParaRPr lang="en-US"/>
        </a:p>
      </dgm:t>
    </dgm:pt>
    <dgm:pt modelId="{C29A6430-22E1-48B4-B9FE-D2B30DFD0E87}" type="sibTrans" cxnId="{87B28C54-9AA5-4D4A-BB55-F23D0EC8EB1A}">
      <dgm:prSet/>
      <dgm:spPr/>
      <dgm:t>
        <a:bodyPr/>
        <a:lstStyle/>
        <a:p>
          <a:endParaRPr lang="en-US"/>
        </a:p>
      </dgm:t>
    </dgm:pt>
    <dgm:pt modelId="{E613AB1F-7EC3-402E-9BFC-D20462F292A6}">
      <dgm:prSet/>
      <dgm:spPr/>
      <dgm:t>
        <a:bodyPr/>
        <a:lstStyle/>
        <a:p>
          <a:r>
            <a:rPr lang="en-US" b="1"/>
            <a:t>Denmark			1294 MW	  495 turbines</a:t>
          </a:r>
          <a:endParaRPr lang="en-US"/>
        </a:p>
      </dgm:t>
    </dgm:pt>
    <dgm:pt modelId="{5109190D-9115-40E0-BC27-E542849969DF}" type="parTrans" cxnId="{D01745FB-B66F-45E4-88C3-6148B4B47D02}">
      <dgm:prSet/>
      <dgm:spPr/>
      <dgm:t>
        <a:bodyPr/>
        <a:lstStyle/>
        <a:p>
          <a:endParaRPr lang="en-US"/>
        </a:p>
      </dgm:t>
    </dgm:pt>
    <dgm:pt modelId="{720EDA7F-798A-45A7-8170-A3D5089E35C0}" type="sibTrans" cxnId="{D01745FB-B66F-45E4-88C3-6148B4B47D02}">
      <dgm:prSet/>
      <dgm:spPr/>
      <dgm:t>
        <a:bodyPr/>
        <a:lstStyle/>
        <a:p>
          <a:endParaRPr lang="en-US"/>
        </a:p>
      </dgm:t>
    </dgm:pt>
    <dgm:pt modelId="{AA5DAFD0-6E76-48DF-868E-EF284BDD518B}">
      <dgm:prSet/>
      <dgm:spPr/>
      <dgm:t>
        <a:bodyPr/>
        <a:lstStyle/>
        <a:p>
          <a:r>
            <a:rPr lang="en-US" b="1"/>
            <a:t>Netherlands			1118 MW	  410 turbines</a:t>
          </a:r>
          <a:endParaRPr lang="en-US"/>
        </a:p>
      </dgm:t>
    </dgm:pt>
    <dgm:pt modelId="{9A223840-B0B3-4CB7-B9AC-4C005DF8C8DF}" type="parTrans" cxnId="{434823C8-2BA7-419B-9261-72B7446456F2}">
      <dgm:prSet/>
      <dgm:spPr/>
      <dgm:t>
        <a:bodyPr/>
        <a:lstStyle/>
        <a:p>
          <a:endParaRPr lang="en-US"/>
        </a:p>
      </dgm:t>
    </dgm:pt>
    <dgm:pt modelId="{AB83829B-D314-4E2D-BEB8-A89184557F86}" type="sibTrans" cxnId="{434823C8-2BA7-419B-9261-72B7446456F2}">
      <dgm:prSet/>
      <dgm:spPr/>
      <dgm:t>
        <a:bodyPr/>
        <a:lstStyle/>
        <a:p>
          <a:endParaRPr lang="en-US"/>
        </a:p>
      </dgm:t>
    </dgm:pt>
    <dgm:pt modelId="{6F3410E7-EBEE-4F7C-925B-A1499A0FFD59}">
      <dgm:prSet/>
      <dgm:spPr/>
      <dgm:t>
        <a:bodyPr/>
        <a:lstStyle/>
        <a:p>
          <a:r>
            <a:rPr lang="en-US" b="1" dirty="0"/>
            <a:t>Belgium		 		1189 MW	  274 turbines</a:t>
          </a:r>
          <a:endParaRPr lang="en-US" dirty="0"/>
        </a:p>
      </dgm:t>
    </dgm:pt>
    <dgm:pt modelId="{33CFC92D-34A4-4D65-BCC1-0E18EF57A260}" type="parTrans" cxnId="{4C3B4DE2-5119-494B-8D02-ADA13340425F}">
      <dgm:prSet/>
      <dgm:spPr/>
      <dgm:t>
        <a:bodyPr/>
        <a:lstStyle/>
        <a:p>
          <a:endParaRPr lang="en-US"/>
        </a:p>
      </dgm:t>
    </dgm:pt>
    <dgm:pt modelId="{65183AE2-BF26-4C75-BB5C-B33760EB74C9}" type="sibTrans" cxnId="{4C3B4DE2-5119-494B-8D02-ADA13340425F}">
      <dgm:prSet/>
      <dgm:spPr/>
      <dgm:t>
        <a:bodyPr/>
        <a:lstStyle/>
        <a:p>
          <a:endParaRPr lang="en-US"/>
        </a:p>
      </dgm:t>
    </dgm:pt>
    <dgm:pt modelId="{8355EAB7-20F5-D84D-BE80-B35D885B9537}" type="pres">
      <dgm:prSet presAssocID="{AB8574EA-974D-47BA-A3FE-E7F6B598ABA0}" presName="vert0" presStyleCnt="0">
        <dgm:presLayoutVars>
          <dgm:dir/>
          <dgm:animOne val="branch"/>
          <dgm:animLvl val="lvl"/>
        </dgm:presLayoutVars>
      </dgm:prSet>
      <dgm:spPr/>
    </dgm:pt>
    <dgm:pt modelId="{C25AB72C-87DA-CC4D-993F-FB6C20C4A8AB}" type="pres">
      <dgm:prSet presAssocID="{CFDD83AE-EC4A-4BCC-8E54-1C9AB27491EF}" presName="thickLine" presStyleLbl="alignNode1" presStyleIdx="0" presStyleCnt="6"/>
      <dgm:spPr/>
    </dgm:pt>
    <dgm:pt modelId="{217D7B48-75C5-4341-B6C9-8AD563940D77}" type="pres">
      <dgm:prSet presAssocID="{CFDD83AE-EC4A-4BCC-8E54-1C9AB27491EF}" presName="horz1" presStyleCnt="0"/>
      <dgm:spPr/>
    </dgm:pt>
    <dgm:pt modelId="{3FA4D22D-1684-3640-A3B0-566EF2BB813C}" type="pres">
      <dgm:prSet presAssocID="{CFDD83AE-EC4A-4BCC-8E54-1C9AB27491EF}" presName="tx1" presStyleLbl="revTx" presStyleIdx="0" presStyleCnt="6"/>
      <dgm:spPr/>
    </dgm:pt>
    <dgm:pt modelId="{FB630505-8E95-6449-B4BB-B5AFFD424076}" type="pres">
      <dgm:prSet presAssocID="{CFDD83AE-EC4A-4BCC-8E54-1C9AB27491EF}" presName="vert1" presStyleCnt="0"/>
      <dgm:spPr/>
    </dgm:pt>
    <dgm:pt modelId="{90F50C3A-C33A-4146-A638-E2742987D7FA}" type="pres">
      <dgm:prSet presAssocID="{15A95B5B-4CA0-4E35-BC4A-C16A9C2C8FE3}" presName="thickLine" presStyleLbl="alignNode1" presStyleIdx="1" presStyleCnt="6"/>
      <dgm:spPr/>
    </dgm:pt>
    <dgm:pt modelId="{6B22E75F-F8CC-CC42-AE3E-C993DAAA3FF5}" type="pres">
      <dgm:prSet presAssocID="{15A95B5B-4CA0-4E35-BC4A-C16A9C2C8FE3}" presName="horz1" presStyleCnt="0"/>
      <dgm:spPr/>
    </dgm:pt>
    <dgm:pt modelId="{4D5D12D6-E120-5C45-97BD-FB586BDE785E}" type="pres">
      <dgm:prSet presAssocID="{15A95B5B-4CA0-4E35-BC4A-C16A9C2C8FE3}" presName="tx1" presStyleLbl="revTx" presStyleIdx="1" presStyleCnt="6"/>
      <dgm:spPr/>
    </dgm:pt>
    <dgm:pt modelId="{87F71A66-9C5C-8C4B-A003-F04CFF1D6A72}" type="pres">
      <dgm:prSet presAssocID="{15A95B5B-4CA0-4E35-BC4A-C16A9C2C8FE3}" presName="vert1" presStyleCnt="0"/>
      <dgm:spPr/>
    </dgm:pt>
    <dgm:pt modelId="{AD75A3B0-AC03-A340-8981-266C878AD304}" type="pres">
      <dgm:prSet presAssocID="{B1849383-0AB9-48E1-BE49-3E093EFAE61D}" presName="thickLine" presStyleLbl="alignNode1" presStyleIdx="2" presStyleCnt="6"/>
      <dgm:spPr/>
    </dgm:pt>
    <dgm:pt modelId="{244140ED-2766-524E-B2F9-BF6436C72ED5}" type="pres">
      <dgm:prSet presAssocID="{B1849383-0AB9-48E1-BE49-3E093EFAE61D}" presName="horz1" presStyleCnt="0"/>
      <dgm:spPr/>
    </dgm:pt>
    <dgm:pt modelId="{6E921F05-5E44-8C4F-A8DD-4ECB3D2D12F0}" type="pres">
      <dgm:prSet presAssocID="{B1849383-0AB9-48E1-BE49-3E093EFAE61D}" presName="tx1" presStyleLbl="revTx" presStyleIdx="2" presStyleCnt="6"/>
      <dgm:spPr/>
    </dgm:pt>
    <dgm:pt modelId="{9D462976-83C8-6A4F-B457-7F5E6EFDB5CF}" type="pres">
      <dgm:prSet presAssocID="{B1849383-0AB9-48E1-BE49-3E093EFAE61D}" presName="vert1" presStyleCnt="0"/>
      <dgm:spPr/>
    </dgm:pt>
    <dgm:pt modelId="{0E00F827-A66E-D74D-82A5-01283AE066D1}" type="pres">
      <dgm:prSet presAssocID="{E613AB1F-7EC3-402E-9BFC-D20462F292A6}" presName="thickLine" presStyleLbl="alignNode1" presStyleIdx="3" presStyleCnt="6"/>
      <dgm:spPr/>
    </dgm:pt>
    <dgm:pt modelId="{49992237-4CB2-7F42-98E1-D31E694A3DFF}" type="pres">
      <dgm:prSet presAssocID="{E613AB1F-7EC3-402E-9BFC-D20462F292A6}" presName="horz1" presStyleCnt="0"/>
      <dgm:spPr/>
    </dgm:pt>
    <dgm:pt modelId="{5B7FB816-02F6-FE4E-BA2B-09B20BF2E292}" type="pres">
      <dgm:prSet presAssocID="{E613AB1F-7EC3-402E-9BFC-D20462F292A6}" presName="tx1" presStyleLbl="revTx" presStyleIdx="3" presStyleCnt="6"/>
      <dgm:spPr/>
    </dgm:pt>
    <dgm:pt modelId="{AC9884A9-C10E-E649-872D-904CBECE4AED}" type="pres">
      <dgm:prSet presAssocID="{E613AB1F-7EC3-402E-9BFC-D20462F292A6}" presName="vert1" presStyleCnt="0"/>
      <dgm:spPr/>
    </dgm:pt>
    <dgm:pt modelId="{AF41D7FA-0079-A94D-8C5B-7DA05274E528}" type="pres">
      <dgm:prSet presAssocID="{AA5DAFD0-6E76-48DF-868E-EF284BDD518B}" presName="thickLine" presStyleLbl="alignNode1" presStyleIdx="4" presStyleCnt="6"/>
      <dgm:spPr/>
    </dgm:pt>
    <dgm:pt modelId="{A52B4EDB-89A9-3A4E-A273-9242A217812D}" type="pres">
      <dgm:prSet presAssocID="{AA5DAFD0-6E76-48DF-868E-EF284BDD518B}" presName="horz1" presStyleCnt="0"/>
      <dgm:spPr/>
    </dgm:pt>
    <dgm:pt modelId="{3E9761F2-1CBC-4142-BBAA-F4A41D96B5F7}" type="pres">
      <dgm:prSet presAssocID="{AA5DAFD0-6E76-48DF-868E-EF284BDD518B}" presName="tx1" presStyleLbl="revTx" presStyleIdx="4" presStyleCnt="6"/>
      <dgm:spPr/>
    </dgm:pt>
    <dgm:pt modelId="{82B2CAFC-0087-6B4B-9C28-FBB490EB1E27}" type="pres">
      <dgm:prSet presAssocID="{AA5DAFD0-6E76-48DF-868E-EF284BDD518B}" presName="vert1" presStyleCnt="0"/>
      <dgm:spPr/>
    </dgm:pt>
    <dgm:pt modelId="{26D36052-18A6-9440-9C7F-FBF11CCADDBF}" type="pres">
      <dgm:prSet presAssocID="{6F3410E7-EBEE-4F7C-925B-A1499A0FFD59}" presName="thickLine" presStyleLbl="alignNode1" presStyleIdx="5" presStyleCnt="6"/>
      <dgm:spPr/>
    </dgm:pt>
    <dgm:pt modelId="{6795BE40-C1A0-D84D-B401-39E9814A4A37}" type="pres">
      <dgm:prSet presAssocID="{6F3410E7-EBEE-4F7C-925B-A1499A0FFD59}" presName="horz1" presStyleCnt="0"/>
      <dgm:spPr/>
    </dgm:pt>
    <dgm:pt modelId="{EE85B583-3E9B-0949-A080-7E03285A39A0}" type="pres">
      <dgm:prSet presAssocID="{6F3410E7-EBEE-4F7C-925B-A1499A0FFD59}" presName="tx1" presStyleLbl="revTx" presStyleIdx="5" presStyleCnt="6"/>
      <dgm:spPr/>
    </dgm:pt>
    <dgm:pt modelId="{3A0DECF4-2825-FE4F-BD60-BE2A86740319}" type="pres">
      <dgm:prSet presAssocID="{6F3410E7-EBEE-4F7C-925B-A1499A0FFD59}" presName="vert1" presStyleCnt="0"/>
      <dgm:spPr/>
    </dgm:pt>
  </dgm:ptLst>
  <dgm:cxnLst>
    <dgm:cxn modelId="{446EE92A-A06D-480F-8DFB-4E0158F30883}" srcId="{AB8574EA-974D-47BA-A3FE-E7F6B598ABA0}" destId="{15A95B5B-4CA0-4E35-BC4A-C16A9C2C8FE3}" srcOrd="1" destOrd="0" parTransId="{9BA1E82C-4DDF-463A-8AE5-DAF67157FD14}" sibTransId="{3151B821-5F98-438F-BAA6-04896E9E26BC}"/>
    <dgm:cxn modelId="{6069A132-BDE9-D146-9136-9764FF049BE9}" type="presOf" srcId="{CFDD83AE-EC4A-4BCC-8E54-1C9AB27491EF}" destId="{3FA4D22D-1684-3640-A3B0-566EF2BB813C}" srcOrd="0" destOrd="0" presId="urn:microsoft.com/office/officeart/2008/layout/LinedList"/>
    <dgm:cxn modelId="{5AD4064F-8340-D14F-A6C6-56091BAF2CB1}" type="presOf" srcId="{6F3410E7-EBEE-4F7C-925B-A1499A0FFD59}" destId="{EE85B583-3E9B-0949-A080-7E03285A39A0}" srcOrd="0" destOrd="0" presId="urn:microsoft.com/office/officeart/2008/layout/LinedList"/>
    <dgm:cxn modelId="{87B28C54-9AA5-4D4A-BB55-F23D0EC8EB1A}" srcId="{AB8574EA-974D-47BA-A3FE-E7F6B598ABA0}" destId="{B1849383-0AB9-48E1-BE49-3E093EFAE61D}" srcOrd="2" destOrd="0" parTransId="{1FC4358C-BC1F-4353-B4EB-8BF7B7082DA3}" sibTransId="{C29A6430-22E1-48B4-B9FE-D2B30DFD0E87}"/>
    <dgm:cxn modelId="{FFBD7697-D71A-D34B-A0F0-3AFEB20E6150}" type="presOf" srcId="{15A95B5B-4CA0-4E35-BC4A-C16A9C2C8FE3}" destId="{4D5D12D6-E120-5C45-97BD-FB586BDE785E}" srcOrd="0" destOrd="0" presId="urn:microsoft.com/office/officeart/2008/layout/LinedList"/>
    <dgm:cxn modelId="{8723569C-20F5-C240-9EE4-243168B1AD98}" type="presOf" srcId="{AA5DAFD0-6E76-48DF-868E-EF284BDD518B}" destId="{3E9761F2-1CBC-4142-BBAA-F4A41D96B5F7}" srcOrd="0" destOrd="0" presId="urn:microsoft.com/office/officeart/2008/layout/LinedList"/>
    <dgm:cxn modelId="{502AD7A8-D202-9546-BB5F-E87B246534AA}" type="presOf" srcId="{AB8574EA-974D-47BA-A3FE-E7F6B598ABA0}" destId="{8355EAB7-20F5-D84D-BE80-B35D885B9537}" srcOrd="0" destOrd="0" presId="urn:microsoft.com/office/officeart/2008/layout/LinedList"/>
    <dgm:cxn modelId="{434823C8-2BA7-419B-9261-72B7446456F2}" srcId="{AB8574EA-974D-47BA-A3FE-E7F6B598ABA0}" destId="{AA5DAFD0-6E76-48DF-868E-EF284BDD518B}" srcOrd="4" destOrd="0" parTransId="{9A223840-B0B3-4CB7-B9AC-4C005DF8C8DF}" sibTransId="{AB83829B-D314-4E2D-BEB8-A89184557F86}"/>
    <dgm:cxn modelId="{7BE033D7-93EB-7946-A194-1A673406D938}" type="presOf" srcId="{B1849383-0AB9-48E1-BE49-3E093EFAE61D}" destId="{6E921F05-5E44-8C4F-A8DD-4ECB3D2D12F0}" srcOrd="0" destOrd="0" presId="urn:microsoft.com/office/officeart/2008/layout/LinedList"/>
    <dgm:cxn modelId="{C43E68DE-E9AE-F349-B42E-20BF071D8851}" type="presOf" srcId="{E613AB1F-7EC3-402E-9BFC-D20462F292A6}" destId="{5B7FB816-02F6-FE4E-BA2B-09B20BF2E292}" srcOrd="0" destOrd="0" presId="urn:microsoft.com/office/officeart/2008/layout/LinedList"/>
    <dgm:cxn modelId="{186FB2DF-9E53-4CF2-AB1D-4D2A03968B8F}" srcId="{AB8574EA-974D-47BA-A3FE-E7F6B598ABA0}" destId="{CFDD83AE-EC4A-4BCC-8E54-1C9AB27491EF}" srcOrd="0" destOrd="0" parTransId="{06F45C1F-CA4B-4846-8064-5AAC22626861}" sibTransId="{FC7D361F-18E9-44D4-A255-67AF41B19939}"/>
    <dgm:cxn modelId="{4C3B4DE2-5119-494B-8D02-ADA13340425F}" srcId="{AB8574EA-974D-47BA-A3FE-E7F6B598ABA0}" destId="{6F3410E7-EBEE-4F7C-925B-A1499A0FFD59}" srcOrd="5" destOrd="0" parTransId="{33CFC92D-34A4-4D65-BCC1-0E18EF57A260}" sibTransId="{65183AE2-BF26-4C75-BB5C-B33760EB74C9}"/>
    <dgm:cxn modelId="{D01745FB-B66F-45E4-88C3-6148B4B47D02}" srcId="{AB8574EA-974D-47BA-A3FE-E7F6B598ABA0}" destId="{E613AB1F-7EC3-402E-9BFC-D20462F292A6}" srcOrd="3" destOrd="0" parTransId="{5109190D-9115-40E0-BC27-E542849969DF}" sibTransId="{720EDA7F-798A-45A7-8170-A3D5089E35C0}"/>
    <dgm:cxn modelId="{6590B422-A087-804D-9A54-27EF981E9B16}" type="presParOf" srcId="{8355EAB7-20F5-D84D-BE80-B35D885B9537}" destId="{C25AB72C-87DA-CC4D-993F-FB6C20C4A8AB}" srcOrd="0" destOrd="0" presId="urn:microsoft.com/office/officeart/2008/layout/LinedList"/>
    <dgm:cxn modelId="{15FD8121-770D-0D48-AD0A-467180F280D6}" type="presParOf" srcId="{8355EAB7-20F5-D84D-BE80-B35D885B9537}" destId="{217D7B48-75C5-4341-B6C9-8AD563940D77}" srcOrd="1" destOrd="0" presId="urn:microsoft.com/office/officeart/2008/layout/LinedList"/>
    <dgm:cxn modelId="{3648D963-8F7F-824B-8A61-3F2E5373144B}" type="presParOf" srcId="{217D7B48-75C5-4341-B6C9-8AD563940D77}" destId="{3FA4D22D-1684-3640-A3B0-566EF2BB813C}" srcOrd="0" destOrd="0" presId="urn:microsoft.com/office/officeart/2008/layout/LinedList"/>
    <dgm:cxn modelId="{06C6C8A2-AD8D-2A47-BCCE-BDCE3D7804D3}" type="presParOf" srcId="{217D7B48-75C5-4341-B6C9-8AD563940D77}" destId="{FB630505-8E95-6449-B4BB-B5AFFD424076}" srcOrd="1" destOrd="0" presId="urn:microsoft.com/office/officeart/2008/layout/LinedList"/>
    <dgm:cxn modelId="{EAE43906-8C41-304B-AD61-7202F69B1B7A}" type="presParOf" srcId="{8355EAB7-20F5-D84D-BE80-B35D885B9537}" destId="{90F50C3A-C33A-4146-A638-E2742987D7FA}" srcOrd="2" destOrd="0" presId="urn:microsoft.com/office/officeart/2008/layout/LinedList"/>
    <dgm:cxn modelId="{FD0D674A-4105-DE4D-83E0-03A8FB189187}" type="presParOf" srcId="{8355EAB7-20F5-D84D-BE80-B35D885B9537}" destId="{6B22E75F-F8CC-CC42-AE3E-C993DAAA3FF5}" srcOrd="3" destOrd="0" presId="urn:microsoft.com/office/officeart/2008/layout/LinedList"/>
    <dgm:cxn modelId="{244BA3EF-5651-E840-9FB1-EF5E69D11710}" type="presParOf" srcId="{6B22E75F-F8CC-CC42-AE3E-C993DAAA3FF5}" destId="{4D5D12D6-E120-5C45-97BD-FB586BDE785E}" srcOrd="0" destOrd="0" presId="urn:microsoft.com/office/officeart/2008/layout/LinedList"/>
    <dgm:cxn modelId="{153D1D68-B0F4-884B-9CF7-7085EBFFBC12}" type="presParOf" srcId="{6B22E75F-F8CC-CC42-AE3E-C993DAAA3FF5}" destId="{87F71A66-9C5C-8C4B-A003-F04CFF1D6A72}" srcOrd="1" destOrd="0" presId="urn:microsoft.com/office/officeart/2008/layout/LinedList"/>
    <dgm:cxn modelId="{F71E2FE3-D3CF-6C45-A3AD-C67AA84B913D}" type="presParOf" srcId="{8355EAB7-20F5-D84D-BE80-B35D885B9537}" destId="{AD75A3B0-AC03-A340-8981-266C878AD304}" srcOrd="4" destOrd="0" presId="urn:microsoft.com/office/officeart/2008/layout/LinedList"/>
    <dgm:cxn modelId="{8680BBA6-5766-E84F-AF10-46372882D1A1}" type="presParOf" srcId="{8355EAB7-20F5-D84D-BE80-B35D885B9537}" destId="{244140ED-2766-524E-B2F9-BF6436C72ED5}" srcOrd="5" destOrd="0" presId="urn:microsoft.com/office/officeart/2008/layout/LinedList"/>
    <dgm:cxn modelId="{E2EB3C1F-725E-7345-93DB-C4C7460B894E}" type="presParOf" srcId="{244140ED-2766-524E-B2F9-BF6436C72ED5}" destId="{6E921F05-5E44-8C4F-A8DD-4ECB3D2D12F0}" srcOrd="0" destOrd="0" presId="urn:microsoft.com/office/officeart/2008/layout/LinedList"/>
    <dgm:cxn modelId="{C7C539C8-0418-AE40-89CA-533F6298F92D}" type="presParOf" srcId="{244140ED-2766-524E-B2F9-BF6436C72ED5}" destId="{9D462976-83C8-6A4F-B457-7F5E6EFDB5CF}" srcOrd="1" destOrd="0" presId="urn:microsoft.com/office/officeart/2008/layout/LinedList"/>
    <dgm:cxn modelId="{4E61FB60-A8EA-3448-B5DA-125F7D767875}" type="presParOf" srcId="{8355EAB7-20F5-D84D-BE80-B35D885B9537}" destId="{0E00F827-A66E-D74D-82A5-01283AE066D1}" srcOrd="6" destOrd="0" presId="urn:microsoft.com/office/officeart/2008/layout/LinedList"/>
    <dgm:cxn modelId="{5146368C-5BC3-F541-91F0-ED06CC3F2C55}" type="presParOf" srcId="{8355EAB7-20F5-D84D-BE80-B35D885B9537}" destId="{49992237-4CB2-7F42-98E1-D31E694A3DFF}" srcOrd="7" destOrd="0" presId="urn:microsoft.com/office/officeart/2008/layout/LinedList"/>
    <dgm:cxn modelId="{D9563067-5E29-EB44-9D8F-371CA3CDE8D1}" type="presParOf" srcId="{49992237-4CB2-7F42-98E1-D31E694A3DFF}" destId="{5B7FB816-02F6-FE4E-BA2B-09B20BF2E292}" srcOrd="0" destOrd="0" presId="urn:microsoft.com/office/officeart/2008/layout/LinedList"/>
    <dgm:cxn modelId="{DB736123-2A43-D848-8352-C8038C82C241}" type="presParOf" srcId="{49992237-4CB2-7F42-98E1-D31E694A3DFF}" destId="{AC9884A9-C10E-E649-872D-904CBECE4AED}" srcOrd="1" destOrd="0" presId="urn:microsoft.com/office/officeart/2008/layout/LinedList"/>
    <dgm:cxn modelId="{7B371E63-E95B-814B-9E96-EB2041A11B42}" type="presParOf" srcId="{8355EAB7-20F5-D84D-BE80-B35D885B9537}" destId="{AF41D7FA-0079-A94D-8C5B-7DA05274E528}" srcOrd="8" destOrd="0" presId="urn:microsoft.com/office/officeart/2008/layout/LinedList"/>
    <dgm:cxn modelId="{C33E67C3-8081-7145-BAD1-DE62D7B0F9D6}" type="presParOf" srcId="{8355EAB7-20F5-D84D-BE80-B35D885B9537}" destId="{A52B4EDB-89A9-3A4E-A273-9242A217812D}" srcOrd="9" destOrd="0" presId="urn:microsoft.com/office/officeart/2008/layout/LinedList"/>
    <dgm:cxn modelId="{309AA423-8CEC-F947-A8FC-31851FCA19A3}" type="presParOf" srcId="{A52B4EDB-89A9-3A4E-A273-9242A217812D}" destId="{3E9761F2-1CBC-4142-BBAA-F4A41D96B5F7}" srcOrd="0" destOrd="0" presId="urn:microsoft.com/office/officeart/2008/layout/LinedList"/>
    <dgm:cxn modelId="{F8A085FE-5D4E-4044-9986-0A186023AC8B}" type="presParOf" srcId="{A52B4EDB-89A9-3A4E-A273-9242A217812D}" destId="{82B2CAFC-0087-6B4B-9C28-FBB490EB1E27}" srcOrd="1" destOrd="0" presId="urn:microsoft.com/office/officeart/2008/layout/LinedList"/>
    <dgm:cxn modelId="{181B93F9-2906-C54A-9FB8-F45D01928DC8}" type="presParOf" srcId="{8355EAB7-20F5-D84D-BE80-B35D885B9537}" destId="{26D36052-18A6-9440-9C7F-FBF11CCADDBF}" srcOrd="10" destOrd="0" presId="urn:microsoft.com/office/officeart/2008/layout/LinedList"/>
    <dgm:cxn modelId="{84E8048E-B1D7-FC4A-BA49-3645C789F82B}" type="presParOf" srcId="{8355EAB7-20F5-D84D-BE80-B35D885B9537}" destId="{6795BE40-C1A0-D84D-B401-39E9814A4A37}" srcOrd="11" destOrd="0" presId="urn:microsoft.com/office/officeart/2008/layout/LinedList"/>
    <dgm:cxn modelId="{0DA821A0-3EBB-914C-B0E7-E18AD541A60B}" type="presParOf" srcId="{6795BE40-C1A0-D84D-B401-39E9814A4A37}" destId="{EE85B583-3E9B-0949-A080-7E03285A39A0}" srcOrd="0" destOrd="0" presId="urn:microsoft.com/office/officeart/2008/layout/LinedList"/>
    <dgm:cxn modelId="{92CA982A-D7CE-F247-8602-839F85FBB6CA}" type="presParOf" srcId="{6795BE40-C1A0-D84D-B401-39E9814A4A37}" destId="{3A0DECF4-2825-FE4F-BD60-BE2A867403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AB72C-87DA-CC4D-993F-FB6C20C4A8AB}">
      <dsp:nvSpPr>
        <dsp:cNvPr id="0" name=""/>
        <dsp:cNvSpPr/>
      </dsp:nvSpPr>
      <dsp:spPr>
        <a:xfrm>
          <a:off x="0" y="2492"/>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4D22D-1684-3640-A3B0-566EF2BB813C}">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 Europe, with more than 14,000 megawatts of offshore wind developed since 1991, planning transmission has gained traction and generation and transmission are increasingly owned and developed by different companies. </a:t>
          </a:r>
        </a:p>
      </dsp:txBody>
      <dsp:txXfrm>
        <a:off x="0" y="2492"/>
        <a:ext cx="6492875" cy="850069"/>
      </dsp:txXfrm>
    </dsp:sp>
    <dsp:sp modelId="{90F50C3A-C33A-4146-A638-E2742987D7FA}">
      <dsp:nvSpPr>
        <dsp:cNvPr id="0" name=""/>
        <dsp:cNvSpPr/>
      </dsp:nvSpPr>
      <dsp:spPr>
        <a:xfrm>
          <a:off x="0" y="852561"/>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D12D6-E120-5C45-97BD-FB586BDE785E}">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United Kingdom 			8054 MW	1927 turbines</a:t>
          </a:r>
          <a:endParaRPr lang="en-US" sz="1600" kern="1200" dirty="0"/>
        </a:p>
      </dsp:txBody>
      <dsp:txXfrm>
        <a:off x="0" y="852561"/>
        <a:ext cx="6492875" cy="850069"/>
      </dsp:txXfrm>
    </dsp:sp>
    <dsp:sp modelId="{AD75A3B0-AC03-A340-8981-266C878AD304}">
      <dsp:nvSpPr>
        <dsp:cNvPr id="0" name=""/>
        <dsp:cNvSpPr/>
      </dsp:nvSpPr>
      <dsp:spPr>
        <a:xfrm>
          <a:off x="0" y="170263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21F05-5E44-8C4F-A8DD-4ECB3D2D12F0}">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Germany			6382 MW	1305 turbines</a:t>
          </a:r>
          <a:endParaRPr lang="en-US" sz="1600" kern="1200"/>
        </a:p>
      </dsp:txBody>
      <dsp:txXfrm>
        <a:off x="0" y="1702630"/>
        <a:ext cx="6492875" cy="850069"/>
      </dsp:txXfrm>
    </dsp:sp>
    <dsp:sp modelId="{0E00F827-A66E-D74D-82A5-01283AE066D1}">
      <dsp:nvSpPr>
        <dsp:cNvPr id="0" name=""/>
        <dsp:cNvSpPr/>
      </dsp:nvSpPr>
      <dsp:spPr>
        <a:xfrm>
          <a:off x="0" y="255269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B816-02F6-FE4E-BA2B-09B20BF2E292}">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Denmark			1294 MW	  495 turbines</a:t>
          </a:r>
          <a:endParaRPr lang="en-US" sz="1600" kern="1200"/>
        </a:p>
      </dsp:txBody>
      <dsp:txXfrm>
        <a:off x="0" y="2552699"/>
        <a:ext cx="6492875" cy="850069"/>
      </dsp:txXfrm>
    </dsp:sp>
    <dsp:sp modelId="{AF41D7FA-0079-A94D-8C5B-7DA05274E528}">
      <dsp:nvSpPr>
        <dsp:cNvPr id="0" name=""/>
        <dsp:cNvSpPr/>
      </dsp:nvSpPr>
      <dsp:spPr>
        <a:xfrm>
          <a:off x="0" y="3402769"/>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761F2-1CBC-4142-BBAA-F4A41D96B5F7}">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Netherlands			1118 MW	  410 turbines</a:t>
          </a:r>
          <a:endParaRPr lang="en-US" sz="1600" kern="1200"/>
        </a:p>
      </dsp:txBody>
      <dsp:txXfrm>
        <a:off x="0" y="3402769"/>
        <a:ext cx="6492875" cy="850069"/>
      </dsp:txXfrm>
    </dsp:sp>
    <dsp:sp modelId="{26D36052-18A6-9440-9C7F-FBF11CCADDBF}">
      <dsp:nvSpPr>
        <dsp:cNvPr id="0" name=""/>
        <dsp:cNvSpPr/>
      </dsp:nvSpPr>
      <dsp:spPr>
        <a:xfrm>
          <a:off x="0" y="4252838"/>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5B583-3E9B-0949-A080-7E03285A39A0}">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Belgium		 		1189 MW	  274 turbines</a:t>
          </a:r>
          <a:endParaRPr lang="en-US" sz="1600" kern="1200" dirty="0"/>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4BD3C33C-C518-4523-8EBC-FA4D7F698BAE}" type="datetimeFigureOut">
              <a:rPr lang="en-US" smtClean="0"/>
              <a:t>4/23/19</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7B81ABEB-AB4D-48AF-BD25-27A82AC305E8}" type="slidenum">
              <a:rPr lang="en-US" smtClean="0"/>
              <a:t>‹#›</a:t>
            </a:fld>
            <a:endParaRPr lang="en-US"/>
          </a:p>
        </p:txBody>
      </p:sp>
    </p:spTree>
    <p:extLst>
      <p:ext uri="{BB962C8B-B14F-4D97-AF65-F5344CB8AC3E}">
        <p14:creationId xmlns:p14="http://schemas.microsoft.com/office/powerpoint/2010/main" val="2373120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64023B59-1BA4-4AEE-9578-6D0B42C12890}" type="datetimeFigureOut">
              <a:rPr lang="en-US" smtClean="0"/>
              <a:t>4/23/19</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89801163-7FF1-4492-A7EF-FDC5A27FBD28}" type="slidenum">
              <a:rPr lang="en-US" smtClean="0"/>
              <a:t>‹#›</a:t>
            </a:fld>
            <a:endParaRPr lang="en-US"/>
          </a:p>
        </p:txBody>
      </p:sp>
    </p:spTree>
    <p:extLst>
      <p:ext uri="{BB962C8B-B14F-4D97-AF65-F5344CB8AC3E}">
        <p14:creationId xmlns:p14="http://schemas.microsoft.com/office/powerpoint/2010/main" val="2971522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01163-7FF1-4492-A7EF-FDC5A27FBD28}" type="slidenum">
              <a:rPr lang="en-US" smtClean="0"/>
              <a:t>1</a:t>
            </a:fld>
            <a:endParaRPr lang="en-US"/>
          </a:p>
        </p:txBody>
      </p:sp>
    </p:spTree>
    <p:extLst>
      <p:ext uri="{BB962C8B-B14F-4D97-AF65-F5344CB8AC3E}">
        <p14:creationId xmlns:p14="http://schemas.microsoft.com/office/powerpoint/2010/main" val="50436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801163-7FF1-4492-A7EF-FDC5A27FBD28}" type="slidenum">
              <a:rPr lang="en-US" smtClean="0"/>
              <a:t>16</a:t>
            </a:fld>
            <a:endParaRPr lang="en-US"/>
          </a:p>
        </p:txBody>
      </p:sp>
      <p:sp>
        <p:nvSpPr>
          <p:cNvPr id="5" name="Footer Placeholder 4"/>
          <p:cNvSpPr>
            <a:spLocks noGrp="1"/>
          </p:cNvSpPr>
          <p:nvPr>
            <p:ph type="ftr" sz="quarter" idx="11"/>
          </p:nvPr>
        </p:nvSpPr>
        <p:spPr/>
        <p:txBody>
          <a:bodyPr/>
          <a:lstStyle/>
          <a:p>
            <a:r>
              <a:rPr lang="en-US"/>
              <a:t>Confidential and Proprietary Information:  Do Not Disclose</a:t>
            </a:r>
          </a:p>
        </p:txBody>
      </p:sp>
    </p:spTree>
    <p:extLst>
      <p:ext uri="{BB962C8B-B14F-4D97-AF65-F5344CB8AC3E}">
        <p14:creationId xmlns:p14="http://schemas.microsoft.com/office/powerpoint/2010/main" val="291491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Through </a:t>
            </a:r>
            <a:r>
              <a:rPr lang="en-US" dirty="0" err="1"/>
              <a:t>Anbaric</a:t>
            </a:r>
            <a:r>
              <a:rPr lang="en-US" dirty="0"/>
              <a:t> Development Partners, OTPP is committed to funding development costs which are projected to produce $2 billion in fully constructed assets.</a:t>
            </a:r>
          </a:p>
          <a:p>
            <a:endParaRPr lang="en-US" dirty="0"/>
          </a:p>
        </p:txBody>
      </p:sp>
      <p:sp>
        <p:nvSpPr>
          <p:cNvPr id="4" name="Slide Number Placeholder 3"/>
          <p:cNvSpPr>
            <a:spLocks noGrp="1"/>
          </p:cNvSpPr>
          <p:nvPr>
            <p:ph type="sldNum" sz="quarter" idx="10"/>
          </p:nvPr>
        </p:nvSpPr>
        <p:spPr/>
        <p:txBody>
          <a:bodyPr/>
          <a:lstStyle/>
          <a:p>
            <a:fld id="{89801163-7FF1-4492-A7EF-FDC5A27FBD28}" type="slidenum">
              <a:rPr lang="en-US" smtClean="0"/>
              <a:t>2</a:t>
            </a:fld>
            <a:endParaRPr lang="en-US"/>
          </a:p>
        </p:txBody>
      </p:sp>
    </p:spTree>
    <p:extLst>
      <p:ext uri="{BB962C8B-B14F-4D97-AF65-F5344CB8AC3E}">
        <p14:creationId xmlns:p14="http://schemas.microsoft.com/office/powerpoint/2010/main" val="163041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801163-7FF1-4492-A7EF-FDC5A27FBD28}" type="slidenum">
              <a:rPr lang="en-US" smtClean="0"/>
              <a:t>3</a:t>
            </a:fld>
            <a:endParaRPr lang="en-US"/>
          </a:p>
        </p:txBody>
      </p:sp>
      <p:sp>
        <p:nvSpPr>
          <p:cNvPr id="5" name="Footer Placeholder 4"/>
          <p:cNvSpPr>
            <a:spLocks noGrp="1"/>
          </p:cNvSpPr>
          <p:nvPr>
            <p:ph type="ftr" sz="quarter" idx="11"/>
          </p:nvPr>
        </p:nvSpPr>
        <p:spPr/>
        <p:txBody>
          <a:bodyPr/>
          <a:lstStyle/>
          <a:p>
            <a:r>
              <a:rPr lang="en-US"/>
              <a:t>Confidential and Proprietary Information:  Do Not Disclose</a:t>
            </a:r>
          </a:p>
        </p:txBody>
      </p:sp>
    </p:spTree>
    <p:extLst>
      <p:ext uri="{BB962C8B-B14F-4D97-AF65-F5344CB8AC3E}">
        <p14:creationId xmlns:p14="http://schemas.microsoft.com/office/powerpoint/2010/main" val="121727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801163-7FF1-4492-A7EF-FDC5A27FBD28}" type="slidenum">
              <a:rPr lang="en-US" smtClean="0"/>
              <a:t>4</a:t>
            </a:fld>
            <a:endParaRPr lang="en-US"/>
          </a:p>
        </p:txBody>
      </p:sp>
      <p:sp>
        <p:nvSpPr>
          <p:cNvPr id="5" name="Footer Placeholder 4"/>
          <p:cNvSpPr>
            <a:spLocks noGrp="1"/>
          </p:cNvSpPr>
          <p:nvPr>
            <p:ph type="ftr" sz="quarter" idx="11"/>
          </p:nvPr>
        </p:nvSpPr>
        <p:spPr/>
        <p:txBody>
          <a:bodyPr/>
          <a:lstStyle/>
          <a:p>
            <a:r>
              <a:rPr lang="en-US"/>
              <a:t>Confidential and Proprietary Information:  Do Not Disclose</a:t>
            </a:r>
          </a:p>
        </p:txBody>
      </p:sp>
    </p:spTree>
    <p:extLst>
      <p:ext uri="{BB962C8B-B14F-4D97-AF65-F5344CB8AC3E}">
        <p14:creationId xmlns:p14="http://schemas.microsoft.com/office/powerpoint/2010/main" val="179487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600" dirty="0"/>
              <a:t>Europe expects to have 25,000 megawatts of capacity by 2020.  Belgium under construction numbers are 1076 and 125 turbines.  Germany has more under construction and 1500 more will be procured in 2019</a:t>
            </a:r>
          </a:p>
          <a:p>
            <a:endParaRPr lang="en-US" dirty="0"/>
          </a:p>
        </p:txBody>
      </p:sp>
      <p:sp>
        <p:nvSpPr>
          <p:cNvPr id="4" name="Slide Number Placeholder 3"/>
          <p:cNvSpPr>
            <a:spLocks noGrp="1"/>
          </p:cNvSpPr>
          <p:nvPr>
            <p:ph type="sldNum" sz="quarter" idx="10"/>
          </p:nvPr>
        </p:nvSpPr>
        <p:spPr/>
        <p:txBody>
          <a:bodyPr/>
          <a:lstStyle/>
          <a:p>
            <a:fld id="{89801163-7FF1-4492-A7EF-FDC5A27FBD28}" type="slidenum">
              <a:rPr lang="en-US" smtClean="0"/>
              <a:t>5</a:t>
            </a:fld>
            <a:endParaRPr lang="en-US"/>
          </a:p>
        </p:txBody>
      </p:sp>
    </p:spTree>
    <p:extLst>
      <p:ext uri="{BB962C8B-B14F-4D97-AF65-F5344CB8AC3E}">
        <p14:creationId xmlns:p14="http://schemas.microsoft.com/office/powerpoint/2010/main" val="309887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installation of the on-land portion of an Anbaric HVDC project. </a:t>
            </a:r>
          </a:p>
        </p:txBody>
      </p:sp>
      <p:sp>
        <p:nvSpPr>
          <p:cNvPr id="4" name="Slide Number Placeholder 3"/>
          <p:cNvSpPr>
            <a:spLocks noGrp="1"/>
          </p:cNvSpPr>
          <p:nvPr>
            <p:ph type="sldNum" sz="quarter" idx="5"/>
          </p:nvPr>
        </p:nvSpPr>
        <p:spPr/>
        <p:txBody>
          <a:bodyPr/>
          <a:lstStyle/>
          <a:p>
            <a:fld id="{89801163-7FF1-4492-A7EF-FDC5A27FBD28}" type="slidenum">
              <a:rPr lang="en-US" smtClean="0"/>
              <a:t>9</a:t>
            </a:fld>
            <a:endParaRPr lang="en-US"/>
          </a:p>
        </p:txBody>
      </p:sp>
    </p:spTree>
    <p:extLst>
      <p:ext uri="{BB962C8B-B14F-4D97-AF65-F5344CB8AC3E}">
        <p14:creationId xmlns:p14="http://schemas.microsoft.com/office/powerpoint/2010/main" val="238503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01163-7FF1-4492-A7EF-FDC5A27FBD28}" type="slidenum">
              <a:rPr lang="en-US" smtClean="0"/>
              <a:t>11</a:t>
            </a:fld>
            <a:endParaRPr lang="en-US"/>
          </a:p>
        </p:txBody>
      </p:sp>
    </p:spTree>
    <p:extLst>
      <p:ext uri="{BB962C8B-B14F-4D97-AF65-F5344CB8AC3E}">
        <p14:creationId xmlns:p14="http://schemas.microsoft.com/office/powerpoint/2010/main" val="22515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801163-7FF1-4492-A7EF-FDC5A27FBD28}" type="slidenum">
              <a:rPr lang="en-US" smtClean="0"/>
              <a:t>14</a:t>
            </a:fld>
            <a:endParaRPr lang="en-US"/>
          </a:p>
        </p:txBody>
      </p:sp>
      <p:sp>
        <p:nvSpPr>
          <p:cNvPr id="5" name="Footer Placeholder 4"/>
          <p:cNvSpPr>
            <a:spLocks noGrp="1"/>
          </p:cNvSpPr>
          <p:nvPr>
            <p:ph type="ftr" sz="quarter" idx="11"/>
          </p:nvPr>
        </p:nvSpPr>
        <p:spPr/>
        <p:txBody>
          <a:bodyPr/>
          <a:lstStyle/>
          <a:p>
            <a:r>
              <a:rPr lang="en-US"/>
              <a:t>Confidential and Proprietary Information:  Do Not Disclose</a:t>
            </a:r>
          </a:p>
        </p:txBody>
      </p:sp>
    </p:spTree>
    <p:extLst>
      <p:ext uri="{BB962C8B-B14F-4D97-AF65-F5344CB8AC3E}">
        <p14:creationId xmlns:p14="http://schemas.microsoft.com/office/powerpoint/2010/main" val="296964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Confidential and Proprietary Information:  Do Not Disclose</a:t>
            </a:r>
          </a:p>
        </p:txBody>
      </p:sp>
      <p:sp>
        <p:nvSpPr>
          <p:cNvPr id="5" name="Slide Number Placeholder 4"/>
          <p:cNvSpPr>
            <a:spLocks noGrp="1"/>
          </p:cNvSpPr>
          <p:nvPr>
            <p:ph type="sldNum" sz="quarter" idx="11"/>
          </p:nvPr>
        </p:nvSpPr>
        <p:spPr/>
        <p:txBody>
          <a:bodyPr/>
          <a:lstStyle/>
          <a:p>
            <a:fld id="{89801163-7FF1-4492-A7EF-FDC5A27FBD28}" type="slidenum">
              <a:rPr lang="en-US" smtClean="0"/>
              <a:t>15</a:t>
            </a:fld>
            <a:endParaRPr lang="en-US"/>
          </a:p>
        </p:txBody>
      </p:sp>
    </p:spTree>
    <p:extLst>
      <p:ext uri="{BB962C8B-B14F-4D97-AF65-F5344CB8AC3E}">
        <p14:creationId xmlns:p14="http://schemas.microsoft.com/office/powerpoint/2010/main" val="143468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370757-B50C-124E-99BF-593C7893D749}" type="datetime1">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12492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0D86E-4604-354B-A2D5-C5875EDAE757}" type="datetime1">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211626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8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821"/>
          <a:stretch/>
        </p:blipFill>
        <p:spPr>
          <a:xfrm>
            <a:off x="5632174" y="-5582"/>
            <a:ext cx="6559826" cy="5346208"/>
          </a:xfrm>
          <a:prstGeom prst="rect">
            <a:avLst/>
          </a:prstGeom>
        </p:spPr>
      </p:pic>
      <p:sp>
        <p:nvSpPr>
          <p:cNvPr id="10" name="Rectangle 9"/>
          <p:cNvSpPr/>
          <p:nvPr userDrawn="1"/>
        </p:nvSpPr>
        <p:spPr>
          <a:xfrm>
            <a:off x="0" y="5340626"/>
            <a:ext cx="12192000" cy="1517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09060" y="5603462"/>
            <a:ext cx="6172200" cy="574364"/>
          </a:xfrm>
        </p:spPr>
        <p:txBody>
          <a:bodyPr anchor="b">
            <a:noAutofit/>
          </a:bodyPr>
          <a:lstStyle>
            <a:lvl1pPr algn="l">
              <a:defRPr sz="320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18550F4-53E4-4C29-B468-8A7A583369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297" y="5592278"/>
            <a:ext cx="2762466" cy="1014069"/>
          </a:xfrm>
          <a:prstGeom prst="rect">
            <a:avLst/>
          </a:prstGeom>
        </p:spPr>
      </p:pic>
    </p:spTree>
    <p:extLst>
      <p:ext uri="{BB962C8B-B14F-4D97-AF65-F5344CB8AC3E}">
        <p14:creationId xmlns:p14="http://schemas.microsoft.com/office/powerpoint/2010/main" val="189554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1" y="6487887"/>
            <a:ext cx="12192001" cy="3701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BC902C-13AC-44EE-A39B-0CA8EA5C3023}" type="datetime1">
              <a:rPr lang="en-US" sz="1000" b="1" smtClean="0">
                <a:latin typeface="Arial" panose="020B0604020202020204" pitchFamily="34" charset="0"/>
                <a:cs typeface="Arial" panose="020B0604020202020204" pitchFamily="34" charset="0"/>
              </a:rPr>
              <a:t>4/23/19</a:t>
            </a:fld>
            <a:endParaRPr lang="en-US" sz="10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19932" y="304162"/>
            <a:ext cx="10972800" cy="766989"/>
          </a:xfrm>
        </p:spPr>
        <p:txBody>
          <a:bodyPr>
            <a:normAutofit/>
          </a:bodyPr>
          <a:lstStyle>
            <a:lvl1pPr>
              <a:defRPr sz="24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9932" y="1302994"/>
            <a:ext cx="10972800" cy="484983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11238433" y="6554874"/>
            <a:ext cx="341760" cy="246221"/>
          </a:xfrm>
          <a:prstGeom prst="rect">
            <a:avLst/>
          </a:prstGeom>
          <a:noFill/>
        </p:spPr>
        <p:txBody>
          <a:bodyPr wrap="none" rtlCol="0">
            <a:spAutoFit/>
          </a:bodyPr>
          <a:lstStyle/>
          <a:p>
            <a:fld id="{54439C5F-6CC5-4EE7-964F-DBDB7A0266D1}" type="slidenum">
              <a:rPr lang="en-US" sz="1000" b="1" smtClean="0">
                <a:solidFill>
                  <a:schemeClr val="bg1"/>
                </a:solidFill>
                <a:latin typeface="Arial" panose="020B0604020202020204" pitchFamily="34" charset="0"/>
                <a:cs typeface="Arial" panose="020B0604020202020204" pitchFamily="34" charset="0"/>
              </a:rPr>
              <a:t>‹#›</a:t>
            </a:fld>
            <a:endParaRPr lang="en-US" sz="12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userDrawn="1"/>
        </p:nvSpPr>
        <p:spPr>
          <a:xfrm>
            <a:off x="628640" y="6552907"/>
            <a:ext cx="3873617" cy="230832"/>
          </a:xfrm>
          <a:prstGeom prst="rect">
            <a:avLst/>
          </a:prstGeom>
          <a:noFill/>
        </p:spPr>
        <p:txBody>
          <a:bodyPr wrap="square" rtlCol="0">
            <a:spAutoFit/>
          </a:bodyPr>
          <a:lstStyle/>
          <a:p>
            <a:r>
              <a:rPr lang="en-US" sz="9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Infrastructure to Build a Domestic Offshore Wind Industry</a:t>
            </a:r>
            <a:endParaRPr lang="en-US" sz="300" b="1"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p:cNvCxnSpPr/>
          <p:nvPr userDrawn="1"/>
        </p:nvCxnSpPr>
        <p:spPr>
          <a:xfrm>
            <a:off x="619932" y="883403"/>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750" y="6495636"/>
            <a:ext cx="1219200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302" y="72319"/>
            <a:ext cx="1194021" cy="438311"/>
          </a:xfrm>
          <a:prstGeom prst="rect">
            <a:avLst/>
          </a:prstGeom>
        </p:spPr>
      </p:pic>
    </p:spTree>
    <p:extLst>
      <p:ext uri="{BB962C8B-B14F-4D97-AF65-F5344CB8AC3E}">
        <p14:creationId xmlns:p14="http://schemas.microsoft.com/office/powerpoint/2010/main" val="285269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6477B-219F-A44D-9642-1D62E529D122}" type="datetime1">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192336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9932" y="365125"/>
            <a:ext cx="10733868" cy="1325563"/>
          </a:xfrm>
        </p:spPr>
        <p:txBody>
          <a:bodyPr/>
          <a:lstStyle/>
          <a:p>
            <a:r>
              <a:rPr lang="en-US" dirty="0"/>
              <a:t>Click to edit Master title style</a:t>
            </a:r>
          </a:p>
        </p:txBody>
      </p:sp>
      <p:sp>
        <p:nvSpPr>
          <p:cNvPr id="3" name="Content Placeholder 2"/>
          <p:cNvSpPr>
            <a:spLocks noGrp="1"/>
          </p:cNvSpPr>
          <p:nvPr>
            <p:ph sz="half" idx="1"/>
          </p:nvPr>
        </p:nvSpPr>
        <p:spPr>
          <a:xfrm>
            <a:off x="619933" y="1825625"/>
            <a:ext cx="4796726"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AACEDDE-EB2D-A645-BB9D-555334552A14}" type="datetime1">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EF779-5D96-4B78-A47A-3B65B81E3BE1}" type="slidenum">
              <a:rPr lang="en-US" smtClean="0"/>
              <a:t>‹#›</a:t>
            </a:fld>
            <a:endParaRPr lang="en-US"/>
          </a:p>
        </p:txBody>
      </p:sp>
      <p:sp>
        <p:nvSpPr>
          <p:cNvPr id="8" name="Content Placeholder 2"/>
          <p:cNvSpPr>
            <a:spLocks noGrp="1"/>
          </p:cNvSpPr>
          <p:nvPr>
            <p:ph sz="half" idx="13"/>
          </p:nvPr>
        </p:nvSpPr>
        <p:spPr>
          <a:xfrm>
            <a:off x="6557074" y="1847850"/>
            <a:ext cx="4796726"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B88CAE-F647-734F-8D6F-C03EDC47C3C8}" type="datetime1">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184077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6622E-C997-104B-AAB5-D8FDAD2A1E49}" type="datetime1">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413518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F9617-C97F-304E-B077-52F80BE0BA96}" type="datetime1">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132539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45672-BE55-A34B-BF67-C79308384CD3}" type="datetime1">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306057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E6183F-28BE-CE42-AE8A-67F7C3B4CE8F}" type="datetime1">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EF779-5D96-4B78-A47A-3B65B81E3BE1}" type="slidenum">
              <a:rPr lang="en-US" smtClean="0"/>
              <a:t>‹#›</a:t>
            </a:fld>
            <a:endParaRPr lang="en-US"/>
          </a:p>
        </p:txBody>
      </p:sp>
    </p:spTree>
    <p:extLst>
      <p:ext uri="{BB962C8B-B14F-4D97-AF65-F5344CB8AC3E}">
        <p14:creationId xmlns:p14="http://schemas.microsoft.com/office/powerpoint/2010/main" val="21959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9" y="18639"/>
            <a:ext cx="12194979" cy="6856327"/>
          </a:xfrm>
          <a:prstGeom prst="rect">
            <a:avLst/>
          </a:prstGeom>
        </p:spPr>
      </p:pic>
      <p:sp>
        <p:nvSpPr>
          <p:cNvPr id="2" name="Title Placeholder 1"/>
          <p:cNvSpPr>
            <a:spLocks noGrp="1"/>
          </p:cNvSpPr>
          <p:nvPr>
            <p:ph type="title"/>
          </p:nvPr>
        </p:nvSpPr>
        <p:spPr>
          <a:xfrm>
            <a:off x="838200" y="365125"/>
            <a:ext cx="10515600" cy="7276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3472"/>
            <a:ext cx="10515600" cy="48334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BBC63-C711-4A52-AE84-F4D9A44FC5E8}" type="datetime1">
              <a:rPr lang="en-US" smtClean="0"/>
              <a:pPr/>
              <a:t>4/23/19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EF779-5D96-4B78-A47A-3B65B81E3BE1}" type="slidenum">
              <a:rPr lang="en-US" smtClean="0"/>
              <a:t>‹#›</a:t>
            </a:fld>
            <a:endParaRPr lang="en-US"/>
          </a:p>
        </p:txBody>
      </p:sp>
    </p:spTree>
    <p:extLst>
      <p:ext uri="{BB962C8B-B14F-4D97-AF65-F5344CB8AC3E}">
        <p14:creationId xmlns:p14="http://schemas.microsoft.com/office/powerpoint/2010/main" val="4120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 id="2147483660" r:id="rId12"/>
  </p:sldLayoutIdLst>
  <p:hf sldNum="0" hdr="0" ftr="0"/>
  <p:txStyles>
    <p:titleStyle>
      <a:lvl1pPr algn="l" defTabSz="914400" rtl="0" eaLnBrk="1" latinLnBrk="0" hangingPunct="1">
        <a:lnSpc>
          <a:spcPct val="90000"/>
        </a:lnSpc>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j.anbaric.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18" y="2141316"/>
            <a:ext cx="5453881" cy="1122146"/>
          </a:xfrm>
          <a:noFill/>
        </p:spPr>
        <p:txBody>
          <a:bodyPr/>
          <a:lstStyle/>
          <a:p>
            <a:pPr algn="ctr">
              <a:lnSpc>
                <a:spcPct val="114000"/>
              </a:lnSpc>
            </a:pPr>
            <a:r>
              <a:rPr lang="en-US" sz="3000" dirty="0">
                <a:solidFill>
                  <a:schemeClr val="bg1"/>
                </a:solidFill>
                <a:ea typeface="Open Sans" panose="020B0606030504020204" pitchFamily="34" charset="0"/>
              </a:rPr>
              <a:t>Offshore Wind Transmission</a:t>
            </a:r>
            <a:br>
              <a:rPr lang="en-US" sz="3000" dirty="0">
                <a:solidFill>
                  <a:schemeClr val="bg1"/>
                </a:solidFill>
                <a:ea typeface="Open Sans" panose="020B0606030504020204" pitchFamily="34" charset="0"/>
              </a:rPr>
            </a:br>
            <a:r>
              <a:rPr lang="en-US" sz="1200" dirty="0">
                <a:solidFill>
                  <a:schemeClr val="bg1"/>
                </a:solidFill>
                <a:ea typeface="Open Sans" panose="020B0606030504020204" pitchFamily="34" charset="0"/>
              </a:rPr>
              <a:t>Prepared for PJM Roundtable </a:t>
            </a:r>
            <a:br>
              <a:rPr lang="en-US" sz="2600" dirty="0">
                <a:solidFill>
                  <a:schemeClr val="bg1"/>
                </a:solidFill>
                <a:ea typeface="Open Sans" panose="020B0606030504020204" pitchFamily="34" charset="0"/>
              </a:rPr>
            </a:br>
            <a:endParaRPr lang="en-US" sz="2600" dirty="0">
              <a:solidFill>
                <a:schemeClr val="bg1"/>
              </a:solidFill>
              <a:ea typeface="Open Sans" panose="020B0606030504020204" pitchFamily="34" charset="0"/>
            </a:endParaRPr>
          </a:p>
        </p:txBody>
      </p:sp>
      <p:sp>
        <p:nvSpPr>
          <p:cNvPr id="4" name="Date Placeholder 3"/>
          <p:cNvSpPr>
            <a:spLocks noGrp="1"/>
          </p:cNvSpPr>
          <p:nvPr>
            <p:ph type="dt" sz="half" idx="4294967295"/>
          </p:nvPr>
        </p:nvSpPr>
        <p:spPr>
          <a:xfrm>
            <a:off x="993229" y="6374960"/>
            <a:ext cx="2743200" cy="365125"/>
          </a:xfrm>
        </p:spPr>
        <p:txBody>
          <a:bodyPr/>
          <a:lstStyle/>
          <a:p>
            <a:r>
              <a:rPr lang="en-US" sz="1400" dirty="0">
                <a:solidFill>
                  <a:srgbClr val="0070C0"/>
                </a:solidFill>
                <a:latin typeface="Open Sans" panose="020B0606030504020204" pitchFamily="34" charset="0"/>
                <a:ea typeface="Open Sans" panose="020B0606030504020204" pitchFamily="34" charset="0"/>
                <a:cs typeface="Open Sans" panose="020B0606030504020204" pitchFamily="34" charset="0"/>
              </a:rPr>
              <a:t>04/25/2019</a:t>
            </a:r>
          </a:p>
        </p:txBody>
      </p:sp>
      <p:sp>
        <p:nvSpPr>
          <p:cNvPr id="5" name="TextBox 4">
            <a:extLst>
              <a:ext uri="{FF2B5EF4-FFF2-40B4-BE49-F238E27FC236}">
                <a16:creationId xmlns:a16="http://schemas.microsoft.com/office/drawing/2014/main" id="{30DEBCED-C65E-8C44-9F4E-6297A5EB5BD7}"/>
              </a:ext>
            </a:extLst>
          </p:cNvPr>
          <p:cNvSpPr txBox="1"/>
          <p:nvPr/>
        </p:nvSpPr>
        <p:spPr>
          <a:xfrm>
            <a:off x="5451676" y="6007261"/>
            <a:ext cx="5937814" cy="369332"/>
          </a:xfrm>
          <a:prstGeom prst="rect">
            <a:avLst/>
          </a:prstGeom>
          <a:noFill/>
        </p:spPr>
        <p:txBody>
          <a:bodyPr wrap="square" rtlCol="0">
            <a:spAutoFit/>
          </a:bodyPr>
          <a:lstStyle/>
          <a:p>
            <a:r>
              <a:rPr lang="en-US" dirty="0"/>
              <a:t>Theodore J. Paradise, SVP Transmission Strategy &amp; Counsel</a:t>
            </a:r>
          </a:p>
        </p:txBody>
      </p:sp>
    </p:spTree>
    <p:extLst>
      <p:ext uri="{BB962C8B-B14F-4D97-AF65-F5344CB8AC3E}">
        <p14:creationId xmlns:p14="http://schemas.microsoft.com/office/powerpoint/2010/main" val="326168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F7A08-FB15-8B4D-B4F3-74D4CB405024}"/>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Benefits of Networked Planned Offshore Transmission</a:t>
            </a:r>
          </a:p>
        </p:txBody>
      </p:sp>
      <p:cxnSp>
        <p:nvCxnSpPr>
          <p:cNvPr id="38"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CB0B65-B691-C443-A169-216E7DE17D2B}"/>
              </a:ext>
            </a:extLst>
          </p:cNvPr>
          <p:cNvSpPr>
            <a:spLocks noGrp="1"/>
          </p:cNvSpPr>
          <p:nvPr>
            <p:ph idx="1"/>
          </p:nvPr>
        </p:nvSpPr>
        <p:spPr>
          <a:xfrm>
            <a:off x="4976031" y="963877"/>
            <a:ext cx="6377769" cy="4930246"/>
          </a:xfrm>
        </p:spPr>
        <p:txBody>
          <a:bodyPr anchor="ctr">
            <a:normAutofit/>
          </a:bodyPr>
          <a:lstStyle/>
          <a:p>
            <a:pPr marL="0" indent="0">
              <a:buNone/>
            </a:pPr>
            <a:r>
              <a:rPr lang="en-US" sz="1500" dirty="0">
                <a:latin typeface="+mn-lt"/>
              </a:rPr>
              <a:t>Planned transmission now being recognized in the Northeastern United States as the most cost effective way to reliably interconnect large quantities of offshore wind with:</a:t>
            </a:r>
          </a:p>
          <a:p>
            <a:pPr lvl="1"/>
            <a:r>
              <a:rPr lang="en-US" sz="1500" dirty="0">
                <a:latin typeface="+mn-lt"/>
              </a:rPr>
              <a:t>Less environmental impact</a:t>
            </a:r>
          </a:p>
          <a:p>
            <a:pPr lvl="2">
              <a:buFont typeface="Courier New" panose="02070309020205020404" pitchFamily="49" charset="0"/>
              <a:buChar char="o"/>
            </a:pPr>
            <a:r>
              <a:rPr lang="en-US" sz="1500" dirty="0">
                <a:latin typeface="+mn-lt"/>
              </a:rPr>
              <a:t>Fewer high capacity cables means less ocean trenching of the sea floor</a:t>
            </a:r>
          </a:p>
          <a:p>
            <a:pPr lvl="2">
              <a:buFont typeface="Courier New" panose="02070309020205020404" pitchFamily="49" charset="0"/>
              <a:buChar char="o"/>
            </a:pPr>
            <a:r>
              <a:rPr lang="en-US" sz="1500" dirty="0">
                <a:latin typeface="+mn-lt"/>
              </a:rPr>
              <a:t>Fewer high capacity cables means reduced impacts on fisheries</a:t>
            </a:r>
          </a:p>
          <a:p>
            <a:pPr lvl="1"/>
            <a:r>
              <a:rPr lang="en-US" sz="1500" dirty="0">
                <a:latin typeface="+mn-lt"/>
              </a:rPr>
              <a:t>The most reliability and resiliency </a:t>
            </a:r>
          </a:p>
          <a:p>
            <a:pPr lvl="2">
              <a:buFont typeface="Courier New" panose="02070309020205020404" pitchFamily="49" charset="0"/>
              <a:buChar char="o"/>
            </a:pPr>
            <a:r>
              <a:rPr lang="en-US" sz="1500" dirty="0">
                <a:latin typeface="+mn-lt"/>
              </a:rPr>
              <a:t>Multiple network cables means that power from each windfarm has multiple paths to shore instead of just one – allowing for power to flow if a circuit is lost or out for maintenance </a:t>
            </a:r>
          </a:p>
          <a:p>
            <a:pPr lvl="2">
              <a:buFont typeface="Courier New" panose="02070309020205020404" pitchFamily="49" charset="0"/>
              <a:buChar char="o"/>
            </a:pPr>
            <a:r>
              <a:rPr lang="en-US" sz="1500" dirty="0">
                <a:latin typeface="+mn-lt"/>
              </a:rPr>
              <a:t>Controllable lines in a network system make large amounts of offshore wind a solution for New England’s fuel security issues, eliminating RMR payments to fossil plants</a:t>
            </a:r>
          </a:p>
          <a:p>
            <a:pPr lvl="1"/>
            <a:r>
              <a:rPr lang="en-US" sz="1500" dirty="0">
                <a:latin typeface="+mn-lt"/>
              </a:rPr>
              <a:t>The way to optimize limited seafloor ROW and limited onshore substations </a:t>
            </a:r>
          </a:p>
          <a:p>
            <a:pPr lvl="1"/>
            <a:r>
              <a:rPr lang="en-US" sz="1500" dirty="0">
                <a:latin typeface="+mn-lt"/>
              </a:rPr>
              <a:t>Multi-State Cost Sharing Directly or Through Order No. 1000 Public Policy</a:t>
            </a:r>
          </a:p>
          <a:p>
            <a:pPr lvl="1"/>
            <a:r>
              <a:rPr lang="en-US" sz="1500" dirty="0">
                <a:latin typeface="+mn-lt"/>
              </a:rPr>
              <a:t>Enables </a:t>
            </a:r>
            <a:r>
              <a:rPr lang="en-US" sz="1500">
                <a:latin typeface="+mn-lt"/>
              </a:rPr>
              <a:t>competition between wind farms </a:t>
            </a:r>
            <a:r>
              <a:rPr lang="en-US" sz="1500" dirty="0">
                <a:latin typeface="+mn-lt"/>
              </a:rPr>
              <a:t>because generators don’t need to bring their own </a:t>
            </a:r>
            <a:r>
              <a:rPr lang="en-US" sz="1500">
                <a:latin typeface="+mn-lt"/>
              </a:rPr>
              <a:t>transmission system </a:t>
            </a:r>
            <a:endParaRPr lang="en-US" sz="1500" dirty="0">
              <a:latin typeface="+mn-lt"/>
            </a:endParaRPr>
          </a:p>
        </p:txBody>
      </p:sp>
    </p:spTree>
    <p:extLst>
      <p:ext uri="{BB962C8B-B14F-4D97-AF65-F5344CB8AC3E}">
        <p14:creationId xmlns:p14="http://schemas.microsoft.com/office/powerpoint/2010/main" val="149084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7FB7-3CD2-E944-A660-0A6977665860}"/>
              </a:ext>
            </a:extLst>
          </p:cNvPr>
          <p:cNvSpPr>
            <a:spLocks noGrp="1"/>
          </p:cNvSpPr>
          <p:nvPr>
            <p:ph type="title"/>
          </p:nvPr>
        </p:nvSpPr>
        <p:spPr>
          <a:xfrm>
            <a:off x="574030" y="158638"/>
            <a:ext cx="10972800" cy="766989"/>
          </a:xfrm>
        </p:spPr>
        <p:txBody>
          <a:bodyPr/>
          <a:lstStyle/>
          <a:p>
            <a:r>
              <a:rPr lang="en-US" dirty="0"/>
              <a:t>What Does Large-Scale Enabling Transmission Look Like?</a:t>
            </a:r>
          </a:p>
        </p:txBody>
      </p:sp>
      <p:sp>
        <p:nvSpPr>
          <p:cNvPr id="3" name="Content Placeholder 2">
            <a:extLst>
              <a:ext uri="{FF2B5EF4-FFF2-40B4-BE49-F238E27FC236}">
                <a16:creationId xmlns:a16="http://schemas.microsoft.com/office/drawing/2014/main" id="{C907BCB9-7514-9E49-A51F-D344D95AFA86}"/>
              </a:ext>
            </a:extLst>
          </p:cNvPr>
          <p:cNvSpPr>
            <a:spLocks noGrp="1"/>
          </p:cNvSpPr>
          <p:nvPr>
            <p:ph idx="1"/>
          </p:nvPr>
        </p:nvSpPr>
        <p:spPr/>
        <p:txBody>
          <a:bodyPr>
            <a:normAutofit/>
          </a:bodyPr>
          <a:lstStyle/>
          <a:p>
            <a:pPr marL="0" indent="0">
              <a:buNone/>
            </a:pPr>
            <a:endParaRPr lang="en-US" i="1" dirty="0"/>
          </a:p>
          <a:p>
            <a:pPr marL="0" indent="0">
              <a:buNone/>
            </a:pPr>
            <a:endParaRPr lang="en-US" dirty="0"/>
          </a:p>
          <a:p>
            <a:pPr marL="0" indent="0">
              <a:buNone/>
            </a:pPr>
            <a:endParaRPr lang="en-US" dirty="0"/>
          </a:p>
        </p:txBody>
      </p:sp>
      <p:grpSp>
        <p:nvGrpSpPr>
          <p:cNvPr id="4" name="Group 3"/>
          <p:cNvGrpSpPr/>
          <p:nvPr/>
        </p:nvGrpSpPr>
        <p:grpSpPr>
          <a:xfrm>
            <a:off x="2036064" y="1302994"/>
            <a:ext cx="6507216" cy="5158264"/>
            <a:chOff x="224904" y="1524000"/>
            <a:chExt cx="6408623" cy="5158264"/>
          </a:xfrm>
        </p:grpSpPr>
        <p:cxnSp>
          <p:nvCxnSpPr>
            <p:cNvPr id="6" name="Straight Connector 5"/>
            <p:cNvCxnSpPr/>
            <p:nvPr/>
          </p:nvCxnSpPr>
          <p:spPr>
            <a:xfrm flipH="1">
              <a:off x="918095" y="3478784"/>
              <a:ext cx="449809" cy="1776739"/>
            </a:xfrm>
            <a:prstGeom prst="line">
              <a:avLst/>
            </a:prstGeom>
            <a:ln w="57150">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2747682" y="3381491"/>
              <a:ext cx="857018" cy="704618"/>
            </a:xfrm>
            <a:prstGeom prst="line">
              <a:avLst/>
            </a:prstGeom>
            <a:ln w="57150">
              <a:solidFill>
                <a:srgbClr val="00B0F0"/>
              </a:solidFill>
            </a:ln>
          </p:spPr>
          <p:style>
            <a:lnRef idx="3">
              <a:schemeClr val="accent2"/>
            </a:lnRef>
            <a:fillRef idx="0">
              <a:schemeClr val="accent2"/>
            </a:fillRef>
            <a:effectRef idx="2">
              <a:schemeClr val="accent2"/>
            </a:effectRef>
            <a:fontRef idx="minor">
              <a:schemeClr val="tx1"/>
            </a:fontRef>
          </p:style>
        </p:cxnSp>
        <p:grpSp>
          <p:nvGrpSpPr>
            <p:cNvPr id="8" name="Group 7"/>
            <p:cNvGrpSpPr/>
            <p:nvPr/>
          </p:nvGrpSpPr>
          <p:grpSpPr>
            <a:xfrm>
              <a:off x="838200" y="1524000"/>
              <a:ext cx="2209800" cy="2209800"/>
              <a:chOff x="1371600" y="2667000"/>
              <a:chExt cx="2209800" cy="2209800"/>
            </a:xfrm>
          </p:grpSpPr>
          <p:sp>
            <p:nvSpPr>
              <p:cNvPr id="25" name="Oval 24"/>
              <p:cNvSpPr/>
              <p:nvPr/>
            </p:nvSpPr>
            <p:spPr>
              <a:xfrm>
                <a:off x="1371600" y="2667000"/>
                <a:ext cx="22098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76400" y="3124200"/>
                <a:ext cx="1600200" cy="646331"/>
              </a:xfrm>
              <a:prstGeom prst="rect">
                <a:avLst/>
              </a:prstGeom>
              <a:noFill/>
            </p:spPr>
            <p:txBody>
              <a:bodyPr wrap="square" rtlCol="0">
                <a:spAutoFit/>
              </a:bodyPr>
              <a:lstStyle/>
              <a:p>
                <a:pPr algn="ctr"/>
                <a:r>
                  <a:rPr lang="en-US" b="1">
                    <a:solidFill>
                      <a:schemeClr val="bg1"/>
                    </a:solidFill>
                  </a:rPr>
                  <a:t>RTO/ISO Control Area</a:t>
                </a:r>
              </a:p>
            </p:txBody>
          </p:sp>
        </p:grpSp>
        <p:cxnSp>
          <p:nvCxnSpPr>
            <p:cNvPr id="10" name="Straight Connector 9"/>
            <p:cNvCxnSpPr/>
            <p:nvPr/>
          </p:nvCxnSpPr>
          <p:spPr>
            <a:xfrm>
              <a:off x="3587659" y="4086109"/>
              <a:ext cx="17041" cy="562091"/>
            </a:xfrm>
            <a:prstGeom prst="line">
              <a:avLst/>
            </a:prstGeom>
            <a:ln w="57150">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048000" y="4648200"/>
              <a:ext cx="1447800" cy="0"/>
            </a:xfrm>
            <a:prstGeom prst="line">
              <a:avLst/>
            </a:prstGeom>
            <a:ln w="57150">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3214735" y="4679576"/>
              <a:ext cx="1" cy="419101"/>
            </a:xfrm>
            <a:prstGeom prst="line">
              <a:avLst/>
            </a:prstGeom>
            <a:ln w="57150">
              <a:solidFill>
                <a:schemeClr val="accent4">
                  <a:lumMod val="60000"/>
                  <a:lumOff val="40000"/>
                </a:schemeClr>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4343399" y="4648200"/>
              <a:ext cx="1" cy="419101"/>
            </a:xfrm>
            <a:prstGeom prst="line">
              <a:avLst/>
            </a:prstGeom>
            <a:ln w="57150">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3774141" y="4648200"/>
              <a:ext cx="1" cy="419101"/>
            </a:xfrm>
            <a:prstGeom prst="line">
              <a:avLst/>
            </a:prstGeom>
            <a:ln w="57150">
              <a:solidFill>
                <a:srgbClr val="7030A0"/>
              </a:solidFill>
            </a:ln>
          </p:spPr>
          <p:style>
            <a:lnRef idx="3">
              <a:schemeClr val="accent2"/>
            </a:lnRef>
            <a:fillRef idx="0">
              <a:schemeClr val="accent2"/>
            </a:fillRef>
            <a:effectRef idx="2">
              <a:schemeClr val="accent2"/>
            </a:effectRef>
            <a:fontRef idx="minor">
              <a:schemeClr val="tx1"/>
            </a:fontRef>
          </p:style>
        </p:cxnSp>
        <p:pic>
          <p:nvPicPr>
            <p:cNvPr id="15" name="Picture 8" descr="Wind turbine vectorized by Firk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5588" y="5130052"/>
              <a:ext cx="38548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16" name="Picture 8" descr="Wind turbine vectorized by Firk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1400" y="5098677"/>
              <a:ext cx="38548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17" name="Picture 8" descr="Wind turbine vectorized by Firk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8295" y="5098677"/>
              <a:ext cx="38548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65170" y="5765059"/>
              <a:ext cx="2286000" cy="523220"/>
            </a:xfrm>
            <a:prstGeom prst="rect">
              <a:avLst/>
            </a:prstGeom>
            <a:noFill/>
          </p:spPr>
          <p:txBody>
            <a:bodyPr wrap="square" rtlCol="0">
              <a:spAutoFit/>
            </a:bodyPr>
            <a:lstStyle/>
            <a:p>
              <a:pPr algn="ctr"/>
              <a:r>
                <a:rPr lang="en-US" sz="1400" dirty="0"/>
                <a:t>Anticipated, yet not defined, offshore wind generation</a:t>
              </a:r>
            </a:p>
          </p:txBody>
        </p:sp>
        <p:sp>
          <p:nvSpPr>
            <p:cNvPr id="19" name="TextBox 18"/>
            <p:cNvSpPr txBox="1"/>
            <p:nvPr/>
          </p:nvSpPr>
          <p:spPr>
            <a:xfrm>
              <a:off x="4230985" y="4606832"/>
              <a:ext cx="2402542" cy="523220"/>
            </a:xfrm>
            <a:prstGeom prst="rect">
              <a:avLst/>
            </a:prstGeom>
            <a:noFill/>
          </p:spPr>
          <p:txBody>
            <a:bodyPr wrap="square" rtlCol="0">
              <a:spAutoFit/>
            </a:bodyPr>
            <a:lstStyle/>
            <a:p>
              <a:pPr algn="ctr"/>
              <a:r>
                <a:rPr lang="en-US" sz="1400" dirty="0"/>
                <a:t>Open access </a:t>
              </a:r>
            </a:p>
            <a:p>
              <a:pPr algn="ctr"/>
              <a:r>
                <a:rPr lang="en-US" sz="1400" dirty="0"/>
                <a:t>Transmission Platform Project</a:t>
              </a:r>
            </a:p>
          </p:txBody>
        </p:sp>
        <p:pic>
          <p:nvPicPr>
            <p:cNvPr id="20" name="Picture 8" descr="Wind turbine vectorized by Firk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5354" y="5255523"/>
              <a:ext cx="385482" cy="636283"/>
            </a:xfrm>
            <a:prstGeom prst="rect">
              <a:avLst/>
            </a:prstGeom>
            <a:solidFill>
              <a:schemeClr val="bg1"/>
            </a:solidFill>
            <a:ln w="28575">
              <a:solidFill>
                <a:schemeClr val="tx1"/>
              </a:solidFill>
              <a:prstDash val="solid"/>
            </a:ln>
          </p:spPr>
        </p:pic>
        <p:sp>
          <p:nvSpPr>
            <p:cNvPr id="21" name="TextBox 20"/>
            <p:cNvSpPr txBox="1"/>
            <p:nvPr/>
          </p:nvSpPr>
          <p:spPr>
            <a:xfrm>
              <a:off x="224904" y="5943600"/>
              <a:ext cx="1908696" cy="738664"/>
            </a:xfrm>
            <a:prstGeom prst="rect">
              <a:avLst/>
            </a:prstGeom>
            <a:noFill/>
          </p:spPr>
          <p:txBody>
            <a:bodyPr wrap="square" rtlCol="0">
              <a:spAutoFit/>
            </a:bodyPr>
            <a:lstStyle/>
            <a:p>
              <a:pPr algn="ctr"/>
              <a:r>
                <a:rPr lang="en-US" sz="1400" dirty="0"/>
                <a:t>Gen-tie for planned offshore wind generation</a:t>
              </a:r>
            </a:p>
          </p:txBody>
        </p:sp>
        <p:sp>
          <p:nvSpPr>
            <p:cNvPr id="22" name="TextBox 21"/>
            <p:cNvSpPr txBox="1"/>
            <p:nvPr/>
          </p:nvSpPr>
          <p:spPr>
            <a:xfrm>
              <a:off x="3388658" y="1996842"/>
              <a:ext cx="2402542" cy="307777"/>
            </a:xfrm>
            <a:prstGeom prst="rect">
              <a:avLst/>
            </a:prstGeom>
            <a:noFill/>
          </p:spPr>
          <p:txBody>
            <a:bodyPr wrap="square" rtlCol="0">
              <a:spAutoFit/>
            </a:bodyPr>
            <a:lstStyle/>
            <a:p>
              <a:pPr algn="ctr"/>
              <a:endParaRPr lang="en-US" sz="1400" dirty="0"/>
            </a:p>
          </p:txBody>
        </p:sp>
      </p:grpSp>
      <p:cxnSp>
        <p:nvCxnSpPr>
          <p:cNvPr id="29" name="Straight Connector 28">
            <a:extLst>
              <a:ext uri="{FF2B5EF4-FFF2-40B4-BE49-F238E27FC236}">
                <a16:creationId xmlns:a16="http://schemas.microsoft.com/office/drawing/2014/main" id="{76CC242A-69C7-F74C-8304-D963DFDC4B66}"/>
              </a:ext>
            </a:extLst>
          </p:cNvPr>
          <p:cNvCxnSpPr>
            <a:cxnSpLocks/>
          </p:cNvCxnSpPr>
          <p:nvPr/>
        </p:nvCxnSpPr>
        <p:spPr>
          <a:xfrm>
            <a:off x="5467856" y="3865103"/>
            <a:ext cx="3421501" cy="753196"/>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532470-4A90-E94B-87CC-29C450FCF52B}"/>
              </a:ext>
            </a:extLst>
          </p:cNvPr>
          <p:cNvCxnSpPr>
            <a:cxnSpLocks/>
          </p:cNvCxnSpPr>
          <p:nvPr/>
        </p:nvCxnSpPr>
        <p:spPr>
          <a:xfrm>
            <a:off x="8863403" y="4596149"/>
            <a:ext cx="25954" cy="250146"/>
          </a:xfrm>
          <a:prstGeom prst="line">
            <a:avLst/>
          </a:prstGeom>
          <a:ln w="57150">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55" name="Straight Connector 54">
            <a:extLst>
              <a:ext uri="{FF2B5EF4-FFF2-40B4-BE49-F238E27FC236}">
                <a16:creationId xmlns:a16="http://schemas.microsoft.com/office/drawing/2014/main" id="{9719E717-2C0C-FD49-8AED-A373B4F9F92B}"/>
              </a:ext>
            </a:extLst>
          </p:cNvPr>
          <p:cNvCxnSpPr/>
          <p:nvPr/>
        </p:nvCxnSpPr>
        <p:spPr>
          <a:xfrm>
            <a:off x="8446615" y="4877671"/>
            <a:ext cx="1470074" cy="0"/>
          </a:xfrm>
          <a:prstGeom prst="line">
            <a:avLst/>
          </a:prstGeom>
          <a:ln w="57150">
            <a:solidFill>
              <a:srgbClr val="00B0F0"/>
            </a:solidFill>
          </a:ln>
        </p:spPr>
        <p:style>
          <a:lnRef idx="3">
            <a:schemeClr val="accent2"/>
          </a:lnRef>
          <a:fillRef idx="0">
            <a:schemeClr val="accent2"/>
          </a:fillRef>
          <a:effectRef idx="2">
            <a:schemeClr val="accent2"/>
          </a:effectRef>
          <a:fontRef idx="minor">
            <a:schemeClr val="tx1"/>
          </a:fontRef>
        </p:style>
      </p:cxnSp>
      <p:pic>
        <p:nvPicPr>
          <p:cNvPr id="56" name="Picture 8" descr="Wind turbine vectorized by Firkin">
            <a:extLst>
              <a:ext uri="{FF2B5EF4-FFF2-40B4-BE49-F238E27FC236}">
                <a16:creationId xmlns:a16="http://schemas.microsoft.com/office/drawing/2014/main" id="{C8A360AE-B18E-F949-A301-3713D58F9B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4016" y="5220313"/>
            <a:ext cx="39141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80" name="Picture 8" descr="Wind turbine vectorized by Firkin">
            <a:extLst>
              <a:ext uri="{FF2B5EF4-FFF2-40B4-BE49-F238E27FC236}">
                <a16:creationId xmlns:a16="http://schemas.microsoft.com/office/drawing/2014/main" id="{B94DDE8E-9FF0-F04F-9BAA-A54C31F6D3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99323" y="4208923"/>
            <a:ext cx="39141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81" name="Picture 8" descr="Wind turbine vectorized by Firkin">
            <a:extLst>
              <a:ext uri="{FF2B5EF4-FFF2-40B4-BE49-F238E27FC236}">
                <a16:creationId xmlns:a16="http://schemas.microsoft.com/office/drawing/2014/main" id="{E25C1EDD-7722-A84F-A23C-1C777B9DFE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88299" y="5304650"/>
            <a:ext cx="39141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9D049221-5162-7B4A-A3A5-E00A26097287}"/>
              </a:ext>
            </a:extLst>
          </p:cNvPr>
          <p:cNvCxnSpPr>
            <a:cxnSpLocks/>
            <a:endCxn id="80" idx="1"/>
          </p:cNvCxnSpPr>
          <p:nvPr/>
        </p:nvCxnSpPr>
        <p:spPr>
          <a:xfrm flipV="1">
            <a:off x="8863403" y="4527065"/>
            <a:ext cx="635920" cy="81480"/>
          </a:xfrm>
          <a:prstGeom prst="line">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E72C3B7-84BA-0149-9055-D0977156B7D3}"/>
              </a:ext>
            </a:extLst>
          </p:cNvPr>
          <p:cNvCxnSpPr>
            <a:cxnSpLocks/>
          </p:cNvCxnSpPr>
          <p:nvPr/>
        </p:nvCxnSpPr>
        <p:spPr>
          <a:xfrm flipH="1">
            <a:off x="8542060" y="4909046"/>
            <a:ext cx="1220" cy="28676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5AF1F88-C340-0942-BEC5-9854294B926E}"/>
              </a:ext>
            </a:extLst>
          </p:cNvPr>
          <p:cNvCxnSpPr/>
          <p:nvPr/>
        </p:nvCxnSpPr>
        <p:spPr>
          <a:xfrm>
            <a:off x="9916689" y="4894947"/>
            <a:ext cx="552097" cy="394780"/>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49930C2-5589-DC45-B5B5-2FF28ABD1AE4}"/>
              </a:ext>
            </a:extLst>
          </p:cNvPr>
          <p:cNvCxnSpPr>
            <a:cxnSpLocks/>
          </p:cNvCxnSpPr>
          <p:nvPr/>
        </p:nvCxnSpPr>
        <p:spPr>
          <a:xfrm flipH="1" flipV="1">
            <a:off x="4899845" y="2651062"/>
            <a:ext cx="4006815" cy="1964527"/>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pic>
        <p:nvPicPr>
          <p:cNvPr id="93" name="Picture 8" descr="Wind turbine vectorized by Firkin">
            <a:extLst>
              <a:ext uri="{FF2B5EF4-FFF2-40B4-BE49-F238E27FC236}">
                <a16:creationId xmlns:a16="http://schemas.microsoft.com/office/drawing/2014/main" id="{93504F44-4EAC-4D4B-B832-9E15AFFFCB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6375" y="5482376"/>
            <a:ext cx="391412" cy="636283"/>
          </a:xfrm>
          <a:prstGeom prst="rect">
            <a:avLst/>
          </a:prstGeom>
          <a:noFill/>
          <a:ln w="28575">
            <a:solidFill>
              <a:schemeClr val="tx1"/>
            </a:solidFill>
            <a:prstDash val="sysDash"/>
          </a:ln>
          <a:extLst>
            <a:ext uri="{909E8E84-426E-40DD-AFC4-6F175D3DCCD1}">
              <a14:hiddenFill xmlns:a14="http://schemas.microsoft.com/office/drawing/2010/main">
                <a:solidFill>
                  <a:srgbClr val="FFFFFF"/>
                </a:solidFill>
              </a14:hiddenFill>
            </a:ext>
          </a:extLst>
        </p:spPr>
      </p:pic>
      <p:cxnSp>
        <p:nvCxnSpPr>
          <p:cNvPr id="97" name="Straight Connector 96">
            <a:extLst>
              <a:ext uri="{FF2B5EF4-FFF2-40B4-BE49-F238E27FC236}">
                <a16:creationId xmlns:a16="http://schemas.microsoft.com/office/drawing/2014/main" id="{71169788-E29E-CE49-AA31-D63362B425B6}"/>
              </a:ext>
            </a:extLst>
          </p:cNvPr>
          <p:cNvCxnSpPr/>
          <p:nvPr/>
        </p:nvCxnSpPr>
        <p:spPr>
          <a:xfrm>
            <a:off x="9320050" y="4922533"/>
            <a:ext cx="0" cy="559843"/>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39" name="Picture 8" descr="Wind turbine vectorized by Firkin">
            <a:extLst>
              <a:ext uri="{FF2B5EF4-FFF2-40B4-BE49-F238E27FC236}">
                <a16:creationId xmlns:a16="http://schemas.microsoft.com/office/drawing/2014/main" id="{774D4309-81F2-F440-84DC-2C28A162F1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12354" y="4427194"/>
            <a:ext cx="391412" cy="636283"/>
          </a:xfrm>
          <a:prstGeom prst="rect">
            <a:avLst/>
          </a:prstGeom>
          <a:solidFill>
            <a:schemeClr val="bg1"/>
          </a:solidFill>
          <a:ln w="28575">
            <a:solidFill>
              <a:schemeClr val="tx1"/>
            </a:solidFill>
            <a:prstDash val="solid"/>
          </a:ln>
        </p:spPr>
      </p:pic>
      <p:pic>
        <p:nvPicPr>
          <p:cNvPr id="40" name="Picture 8" descr="Wind turbine vectorized by Firkin">
            <a:extLst>
              <a:ext uri="{FF2B5EF4-FFF2-40B4-BE49-F238E27FC236}">
                <a16:creationId xmlns:a16="http://schemas.microsoft.com/office/drawing/2014/main" id="{936598AC-30C9-604F-9B41-8B01D93CB7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59052" y="4756752"/>
            <a:ext cx="391412" cy="636283"/>
          </a:xfrm>
          <a:prstGeom prst="rect">
            <a:avLst/>
          </a:prstGeom>
          <a:solidFill>
            <a:schemeClr val="bg1"/>
          </a:solidFill>
          <a:ln w="28575">
            <a:solidFill>
              <a:schemeClr val="tx1"/>
            </a:solidFill>
            <a:prstDash val="solid"/>
          </a:ln>
        </p:spPr>
      </p:pic>
      <p:pic>
        <p:nvPicPr>
          <p:cNvPr id="41" name="Picture 8" descr="Wind turbine vectorized by Firkin">
            <a:extLst>
              <a:ext uri="{FF2B5EF4-FFF2-40B4-BE49-F238E27FC236}">
                <a16:creationId xmlns:a16="http://schemas.microsoft.com/office/drawing/2014/main" id="{0ED8A7A0-3917-784B-969A-4B399B0414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7712" y="3392250"/>
            <a:ext cx="391412" cy="636283"/>
          </a:xfrm>
          <a:prstGeom prst="rect">
            <a:avLst/>
          </a:prstGeom>
          <a:solidFill>
            <a:schemeClr val="bg1"/>
          </a:solidFill>
          <a:ln w="28575">
            <a:solidFill>
              <a:schemeClr val="tx1"/>
            </a:solidFill>
            <a:prstDash val="solid"/>
          </a:ln>
        </p:spPr>
      </p:pic>
      <p:pic>
        <p:nvPicPr>
          <p:cNvPr id="42" name="Picture 8" descr="Wind turbine vectorized by Firkin">
            <a:extLst>
              <a:ext uri="{FF2B5EF4-FFF2-40B4-BE49-F238E27FC236}">
                <a16:creationId xmlns:a16="http://schemas.microsoft.com/office/drawing/2014/main" id="{BD488D17-FFC3-C844-A77D-2453B1A9B2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8085" y="4449031"/>
            <a:ext cx="391412" cy="636283"/>
          </a:xfrm>
          <a:prstGeom prst="rect">
            <a:avLst/>
          </a:prstGeom>
          <a:solidFill>
            <a:schemeClr val="bg1"/>
          </a:solidFill>
          <a:ln w="28575">
            <a:solidFill>
              <a:schemeClr val="tx1"/>
            </a:solidFill>
            <a:prstDash val="solid"/>
          </a:ln>
        </p:spPr>
      </p:pic>
      <p:cxnSp>
        <p:nvCxnSpPr>
          <p:cNvPr id="28" name="Straight Connector 27">
            <a:extLst>
              <a:ext uri="{FF2B5EF4-FFF2-40B4-BE49-F238E27FC236}">
                <a16:creationId xmlns:a16="http://schemas.microsoft.com/office/drawing/2014/main" id="{4B98C857-6D25-9C45-A5B2-11A9D1136160}"/>
              </a:ext>
            </a:extLst>
          </p:cNvPr>
          <p:cNvCxnSpPr>
            <a:cxnSpLocks/>
            <a:stCxn id="40" idx="0"/>
            <a:endCxn id="25" idx="4"/>
          </p:cNvCxnSpPr>
          <p:nvPr/>
        </p:nvCxnSpPr>
        <p:spPr>
          <a:xfrm flipV="1">
            <a:off x="3354758" y="3512794"/>
            <a:ext cx="425936" cy="124395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80B0DA0-A611-4D4B-A60D-8E71A0EB9747}"/>
              </a:ext>
            </a:extLst>
          </p:cNvPr>
          <p:cNvCxnSpPr>
            <a:cxnSpLocks/>
          </p:cNvCxnSpPr>
          <p:nvPr/>
        </p:nvCxnSpPr>
        <p:spPr>
          <a:xfrm flipV="1">
            <a:off x="2408187" y="3301079"/>
            <a:ext cx="736910" cy="1128048"/>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9648EB-BCAB-864C-B888-1EBB4B636D23}"/>
              </a:ext>
            </a:extLst>
          </p:cNvPr>
          <p:cNvCxnSpPr>
            <a:cxnSpLocks/>
          </p:cNvCxnSpPr>
          <p:nvPr/>
        </p:nvCxnSpPr>
        <p:spPr>
          <a:xfrm flipV="1">
            <a:off x="1807997" y="2992649"/>
            <a:ext cx="1052939" cy="14345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6F0CD5-6262-C34A-8DF2-D60CF0B2A6A7}"/>
              </a:ext>
            </a:extLst>
          </p:cNvPr>
          <p:cNvCxnSpPr>
            <a:cxnSpLocks/>
          </p:cNvCxnSpPr>
          <p:nvPr/>
        </p:nvCxnSpPr>
        <p:spPr>
          <a:xfrm flipV="1">
            <a:off x="2016775" y="2936357"/>
            <a:ext cx="807214" cy="6282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96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F355-A537-2A4E-8480-45259A972474}"/>
              </a:ext>
            </a:extLst>
          </p:cNvPr>
          <p:cNvSpPr>
            <a:spLocks noGrp="1"/>
          </p:cNvSpPr>
          <p:nvPr>
            <p:ph type="title"/>
          </p:nvPr>
        </p:nvSpPr>
        <p:spPr/>
        <p:txBody>
          <a:bodyPr/>
          <a:lstStyle/>
          <a:p>
            <a:r>
              <a:rPr lang="en-US" dirty="0"/>
              <a:t>New Jersey </a:t>
            </a:r>
            <a:r>
              <a:rPr lang="en-US" dirty="0" err="1"/>
              <a:t>OceanGrid</a:t>
            </a:r>
            <a:endParaRPr lang="en-US" dirty="0"/>
          </a:p>
        </p:txBody>
      </p:sp>
      <p:sp>
        <p:nvSpPr>
          <p:cNvPr id="3" name="Content Placeholder 2">
            <a:extLst>
              <a:ext uri="{FF2B5EF4-FFF2-40B4-BE49-F238E27FC236}">
                <a16:creationId xmlns:a16="http://schemas.microsoft.com/office/drawing/2014/main" id="{D95E2B35-855B-6746-859B-23E4EBA5CDA8}"/>
              </a:ext>
            </a:extLst>
          </p:cNvPr>
          <p:cNvSpPr>
            <a:spLocks noGrp="1"/>
          </p:cNvSpPr>
          <p:nvPr>
            <p:ph idx="1"/>
          </p:nvPr>
        </p:nvSpPr>
        <p:spPr/>
        <p:txBody>
          <a:bodyPr>
            <a:norm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Concept map of New Jersey Transmission System</a:t>
            </a:r>
          </a:p>
          <a:p>
            <a:pPr lvl="1"/>
            <a:r>
              <a:rPr lang="en-US" sz="1600" dirty="0"/>
              <a:t>New Jersey </a:t>
            </a:r>
            <a:r>
              <a:rPr lang="en-US" sz="1600" dirty="0" err="1"/>
              <a:t>OceanGrid</a:t>
            </a:r>
            <a:r>
              <a:rPr lang="en-US" sz="1600" baseline="30000" dirty="0" err="1"/>
              <a:t>TM</a:t>
            </a:r>
            <a:endParaRPr lang="en-US" sz="1600" baseline="30000" dirty="0"/>
          </a:p>
          <a:p>
            <a:pPr lvl="1"/>
            <a:r>
              <a:rPr lang="en-US" sz="1600" dirty="0">
                <a:hlinkClick r:id="rId2"/>
              </a:rPr>
              <a:t>http://nj.anbaric.com</a:t>
            </a:r>
            <a:r>
              <a:rPr lang="en-US" sz="1600" dirty="0"/>
              <a:t> </a:t>
            </a:r>
            <a:endParaRPr lang="en-US" sz="1200" dirty="0"/>
          </a:p>
          <a:p>
            <a:pPr marL="0" indent="0">
              <a:buNone/>
            </a:pPr>
            <a:endParaRPr lang="en-US" sz="1600" dirty="0"/>
          </a:p>
        </p:txBody>
      </p:sp>
      <p:pic>
        <p:nvPicPr>
          <p:cNvPr id="4" name="Picture 3">
            <a:extLst>
              <a:ext uri="{FF2B5EF4-FFF2-40B4-BE49-F238E27FC236}">
                <a16:creationId xmlns:a16="http://schemas.microsoft.com/office/drawing/2014/main" id="{162D44E2-2A79-2C47-B3FD-5BB7AB6BE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477" y="142118"/>
            <a:ext cx="4640291" cy="6189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518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BA0D-B426-4640-AF4B-7014E6C32A58}"/>
              </a:ext>
            </a:extLst>
          </p:cNvPr>
          <p:cNvSpPr>
            <a:spLocks noGrp="1"/>
          </p:cNvSpPr>
          <p:nvPr>
            <p:ph type="title"/>
          </p:nvPr>
        </p:nvSpPr>
        <p:spPr/>
        <p:txBody>
          <a:bodyPr/>
          <a:lstStyle/>
          <a:p>
            <a:r>
              <a:rPr lang="en-US" dirty="0"/>
              <a:t>PJM Region Addressing Gaps for Enabling Transmission</a:t>
            </a:r>
          </a:p>
        </p:txBody>
      </p:sp>
      <p:sp>
        <p:nvSpPr>
          <p:cNvPr id="3" name="Content Placeholder 2">
            <a:extLst>
              <a:ext uri="{FF2B5EF4-FFF2-40B4-BE49-F238E27FC236}">
                <a16:creationId xmlns:a16="http://schemas.microsoft.com/office/drawing/2014/main" id="{E5BEF4F9-0203-474D-97E4-C0DCA69FFA00}"/>
              </a:ext>
            </a:extLst>
          </p:cNvPr>
          <p:cNvSpPr>
            <a:spLocks noGrp="1"/>
          </p:cNvSpPr>
          <p:nvPr>
            <p:ph idx="1"/>
          </p:nvPr>
        </p:nvSpPr>
        <p:spPr/>
        <p:txBody>
          <a:bodyPr>
            <a:normAutofit lnSpcReduction="10000"/>
          </a:bodyPr>
          <a:lstStyle/>
          <a:p>
            <a:pPr marL="0" indent="0">
              <a:buNone/>
            </a:pPr>
            <a:r>
              <a:rPr lang="en-US" dirty="0"/>
              <a:t>PJM has undertaken a stakeholder process to ensure that transmission-first projects that enable the later interconnection of wind can be fully studied not just for HVDC (projects already under study), but also for AC configurations.</a:t>
            </a:r>
          </a:p>
          <a:p>
            <a:pPr marL="0" indent="0">
              <a:buNone/>
            </a:pPr>
            <a:endParaRPr lang="en-US" dirty="0"/>
          </a:p>
          <a:p>
            <a:pPr lvl="1"/>
            <a:r>
              <a:rPr lang="en-US" dirty="0"/>
              <a:t>Problem statement issued early 2019</a:t>
            </a:r>
          </a:p>
          <a:p>
            <a:pPr lvl="1"/>
            <a:r>
              <a:rPr lang="en-US" dirty="0"/>
              <a:t>Expected tariff revisions summer 2019</a:t>
            </a:r>
          </a:p>
          <a:p>
            <a:pPr marL="0" indent="0">
              <a:buNone/>
            </a:pPr>
            <a:endParaRPr lang="en-US" dirty="0"/>
          </a:p>
          <a:p>
            <a:pPr marL="0" indent="0">
              <a:buNone/>
            </a:pPr>
            <a:r>
              <a:rPr lang="en-US" dirty="0"/>
              <a:t>This approach will help ensure open-access for grid-expanding projects that weren’t contemplated under existing tariff rules but are consistent with FERC’s Order No. 888 and Order No. 1000 principles </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41722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456B9-A73A-3942-9648-D3123DE1C6DB}"/>
              </a:ext>
            </a:extLst>
          </p:cNvPr>
          <p:cNvSpPr>
            <a:spLocks noGrp="1"/>
          </p:cNvSpPr>
          <p:nvPr>
            <p:ph idx="1"/>
          </p:nvPr>
        </p:nvSpPr>
        <p:spPr>
          <a:xfrm>
            <a:off x="619932" y="1909821"/>
            <a:ext cx="11070498" cy="3113591"/>
          </a:xfrm>
        </p:spPr>
        <p:txBody>
          <a:bodyPr>
            <a:normAutofit fontScale="92500"/>
          </a:bodyPr>
          <a:lstStyle/>
          <a:p>
            <a:pPr marL="0" indent="0" algn="ctr">
              <a:buNone/>
            </a:pPr>
            <a:endParaRPr lang="en-US" dirty="0"/>
          </a:p>
          <a:p>
            <a:pPr marL="0" indent="0" algn="ctr">
              <a:buNone/>
            </a:pPr>
            <a:r>
              <a:rPr lang="en-US" sz="4400" b="1" dirty="0">
                <a:solidFill>
                  <a:srgbClr val="0070C0"/>
                </a:solidFill>
              </a:rPr>
              <a:t>APPENDIX</a:t>
            </a:r>
          </a:p>
          <a:p>
            <a:pPr marL="0" indent="0" algn="ctr">
              <a:buNone/>
            </a:pPr>
            <a:r>
              <a:rPr lang="en-US" sz="4400" b="1" dirty="0">
                <a:solidFill>
                  <a:srgbClr val="0070C0"/>
                </a:solidFill>
              </a:rPr>
              <a:t>Other Regions Have Studied And Deployed Successful Transmission-First, Grid-Expanding Open Access Projects</a:t>
            </a:r>
          </a:p>
        </p:txBody>
      </p:sp>
    </p:spTree>
    <p:extLst>
      <p:ext uri="{BB962C8B-B14F-4D97-AF65-F5344CB8AC3E}">
        <p14:creationId xmlns:p14="http://schemas.microsoft.com/office/powerpoint/2010/main" val="325678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ISO – Developed Rules Over 10 Years Ago</a:t>
            </a:r>
          </a:p>
        </p:txBody>
      </p:sp>
      <p:grpSp>
        <p:nvGrpSpPr>
          <p:cNvPr id="6" name="Group 5"/>
          <p:cNvGrpSpPr/>
          <p:nvPr/>
        </p:nvGrpSpPr>
        <p:grpSpPr>
          <a:xfrm>
            <a:off x="2823587" y="1071151"/>
            <a:ext cx="6352843" cy="5290457"/>
            <a:chOff x="3122612" y="104775"/>
            <a:chExt cx="7229475" cy="6753225"/>
          </a:xfrm>
        </p:grpSpPr>
        <p:pic>
          <p:nvPicPr>
            <p:cNvPr id="4" name="Picture 3"/>
            <p:cNvPicPr>
              <a:picLocks noChangeAspect="1"/>
            </p:cNvPicPr>
            <p:nvPr/>
          </p:nvPicPr>
          <p:blipFill>
            <a:blip r:embed="rId3"/>
            <a:stretch>
              <a:fillRect/>
            </a:stretch>
          </p:blipFill>
          <p:spPr>
            <a:xfrm>
              <a:off x="3122612" y="104775"/>
              <a:ext cx="7229475" cy="6753225"/>
            </a:xfrm>
            <a:prstGeom prst="rect">
              <a:avLst/>
            </a:prstGeom>
          </p:spPr>
        </p:pic>
        <p:sp>
          <p:nvSpPr>
            <p:cNvPr id="5" name="Oval 4"/>
            <p:cNvSpPr/>
            <p:nvPr/>
          </p:nvSpPr>
          <p:spPr>
            <a:xfrm>
              <a:off x="5027612" y="1981200"/>
              <a:ext cx="762000" cy="914400"/>
            </a:xfrm>
            <a:prstGeom prst="ellipse">
              <a:avLst/>
            </a:prstGeom>
            <a:noFill/>
            <a:ln w="158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99351" y="3516324"/>
            <a:ext cx="2203655" cy="646331"/>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rPr>
              <a:t>*The facilities in the circle are the remote generation  (1,150 MW)</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3015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B957-5F0D-3440-8D93-3AF2C4C92815}"/>
              </a:ext>
            </a:extLst>
          </p:cNvPr>
          <p:cNvSpPr>
            <a:spLocks noGrp="1"/>
          </p:cNvSpPr>
          <p:nvPr>
            <p:ph type="title"/>
          </p:nvPr>
        </p:nvSpPr>
        <p:spPr>
          <a:xfrm>
            <a:off x="619932" y="194434"/>
            <a:ext cx="10972800" cy="766989"/>
          </a:xfrm>
        </p:spPr>
        <p:txBody>
          <a:bodyPr/>
          <a:lstStyle/>
          <a:p>
            <a:r>
              <a:rPr lang="en-US"/>
              <a:t>ERCOT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777" y="1233890"/>
            <a:ext cx="6786215" cy="4842819"/>
          </a:xfrm>
        </p:spPr>
      </p:pic>
      <p:sp>
        <p:nvSpPr>
          <p:cNvPr id="3" name="TextBox 2">
            <a:extLst>
              <a:ext uri="{FF2B5EF4-FFF2-40B4-BE49-F238E27FC236}">
                <a16:creationId xmlns:a16="http://schemas.microsoft.com/office/drawing/2014/main" id="{A24619C6-C94B-2C4C-8808-77D7A57C9414}"/>
              </a:ext>
            </a:extLst>
          </p:cNvPr>
          <p:cNvSpPr txBox="1"/>
          <p:nvPr/>
        </p:nvSpPr>
        <p:spPr>
          <a:xfrm>
            <a:off x="8437944" y="1233890"/>
            <a:ext cx="3252485" cy="2308324"/>
          </a:xfrm>
          <a:prstGeom prst="rect">
            <a:avLst/>
          </a:prstGeom>
          <a:noFill/>
        </p:spPr>
        <p:txBody>
          <a:bodyPr wrap="square" rtlCol="0">
            <a:spAutoFit/>
          </a:bodyPr>
          <a:lstStyle/>
          <a:p>
            <a:r>
              <a:rPr lang="en-US" dirty="0"/>
              <a:t>ERCOT planned a ~  2,400 mile transmission-first grid expansion project </a:t>
            </a:r>
          </a:p>
          <a:p>
            <a:pPr marL="285750" indent="-285750">
              <a:buFontTx/>
              <a:buChar char="-"/>
            </a:pPr>
            <a:r>
              <a:rPr lang="en-US" dirty="0"/>
              <a:t>AC</a:t>
            </a:r>
          </a:p>
          <a:p>
            <a:pPr marL="285750" indent="-285750">
              <a:buFontTx/>
              <a:buChar char="-"/>
            </a:pPr>
            <a:r>
              <a:rPr lang="en-US" dirty="0"/>
              <a:t>Planned ahead of generation</a:t>
            </a:r>
          </a:p>
          <a:p>
            <a:pPr marL="285750" indent="-285750">
              <a:buFontTx/>
              <a:buChar char="-"/>
            </a:pPr>
            <a:r>
              <a:rPr lang="en-US" dirty="0"/>
              <a:t>Allowed for over 20,000  MW of wind to be quickly connected and integrated </a:t>
            </a:r>
          </a:p>
        </p:txBody>
      </p:sp>
    </p:spTree>
    <p:extLst>
      <p:ext uri="{BB962C8B-B14F-4D97-AF65-F5344CB8AC3E}">
        <p14:creationId xmlns:p14="http://schemas.microsoft.com/office/powerpoint/2010/main" val="227249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mall boat in a body of water&#10;&#10;Description automatically generated">
            <a:extLst>
              <a:ext uri="{FF2B5EF4-FFF2-40B4-BE49-F238E27FC236}">
                <a16:creationId xmlns:a16="http://schemas.microsoft.com/office/drawing/2014/main" id="{AAD902FC-5BB7-BC47-8873-DFEDA3DA831F}"/>
              </a:ext>
            </a:extLst>
          </p:cNvPr>
          <p:cNvPicPr/>
          <p:nvPr/>
        </p:nvPicPr>
        <p:blipFill rotWithShape="1">
          <a:blip r:embed="rId2">
            <a:extLst>
              <a:ext uri="{28A0092B-C50C-407E-A947-70E740481C1C}">
                <a14:useLocalDpi xmlns:a14="http://schemas.microsoft.com/office/drawing/2010/main" val="0"/>
              </a:ext>
            </a:extLst>
          </a:blip>
          <a:srcRect l="13953" r="8270" b="1"/>
          <a:stretch/>
        </p:blipFill>
        <p:spPr>
          <a:xfrm>
            <a:off x="290863" y="-185185"/>
            <a:ext cx="11610274" cy="6616136"/>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A7D0B6-6A91-3B47-82CC-FA7B17E1683A}"/>
              </a:ext>
            </a:extLst>
          </p:cNvPr>
          <p:cNvSpPr>
            <a:spLocks noGrp="1"/>
          </p:cNvSpPr>
          <p:nvPr>
            <p:ph idx="1"/>
          </p:nvPr>
        </p:nvSpPr>
        <p:spPr>
          <a:xfrm>
            <a:off x="525516" y="3417573"/>
            <a:ext cx="4593021" cy="2619839"/>
          </a:xfrm>
        </p:spPr>
        <p:txBody>
          <a:bodyPr anchor="ctr">
            <a:normAutofit/>
          </a:bodyPr>
          <a:lstStyle/>
          <a:p>
            <a:pPr marL="0" indent="0">
              <a:buNone/>
            </a:pPr>
            <a:endParaRPr lang="en-US" sz="1800" dirty="0"/>
          </a:p>
          <a:p>
            <a:pPr marL="0" indent="0">
              <a:buNone/>
            </a:pPr>
            <a:endParaRPr lang="en-US" sz="1800" dirty="0"/>
          </a:p>
          <a:p>
            <a:pPr marL="0" indent="0">
              <a:buNone/>
            </a:pPr>
            <a:endParaRPr lang="en-US" sz="1800" dirty="0"/>
          </a:p>
          <a:p>
            <a:pPr marL="0" indent="0" algn="ctr">
              <a:buNone/>
            </a:pPr>
            <a:r>
              <a:rPr lang="en-US" sz="3600" b="1" dirty="0">
                <a:solidFill>
                  <a:srgbClr val="0070C0"/>
                </a:solidFill>
              </a:rPr>
              <a:t>Questions and Discussion </a:t>
            </a:r>
          </a:p>
        </p:txBody>
      </p:sp>
    </p:spTree>
    <p:extLst>
      <p:ext uri="{BB962C8B-B14F-4D97-AF65-F5344CB8AC3E}">
        <p14:creationId xmlns:p14="http://schemas.microsoft.com/office/powerpoint/2010/main" val="131680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932" y="255610"/>
            <a:ext cx="10972800" cy="766989"/>
          </a:xfrm>
        </p:spPr>
        <p:txBody>
          <a:bodyPr>
            <a:normAutofit/>
          </a:bodyPr>
          <a:lstStyle/>
          <a:p>
            <a:r>
              <a:rPr lang="en-US" sz="2800" dirty="0"/>
              <a:t>A Few Words About </a:t>
            </a:r>
            <a:r>
              <a:rPr lang="en-US" sz="2800" dirty="0" err="1"/>
              <a:t>Anbaric</a:t>
            </a:r>
            <a:r>
              <a:rPr lang="en-US" sz="2800" dirty="0"/>
              <a:t> and Our OTPP Partnership</a:t>
            </a:r>
          </a:p>
        </p:txBody>
      </p:sp>
      <p:sp>
        <p:nvSpPr>
          <p:cNvPr id="3" name="Content Placeholder 2"/>
          <p:cNvSpPr>
            <a:spLocks noGrp="1"/>
          </p:cNvSpPr>
          <p:nvPr>
            <p:ph idx="1"/>
          </p:nvPr>
        </p:nvSpPr>
        <p:spPr>
          <a:xfrm>
            <a:off x="630509" y="1155700"/>
            <a:ext cx="5897999" cy="5293652"/>
          </a:xfrm>
        </p:spPr>
        <p:txBody>
          <a:bodyPr>
            <a:noAutofit/>
          </a:bodyPr>
          <a:lstStyle/>
          <a:p>
            <a:pPr marL="0" indent="0">
              <a:lnSpc>
                <a:spcPct val="110000"/>
              </a:lnSpc>
              <a:buNone/>
            </a:pPr>
            <a:endParaRPr lang="en-US" sz="2200" b="1" dirty="0">
              <a:latin typeface="+mn-lt"/>
            </a:endParaRPr>
          </a:p>
          <a:p>
            <a:pPr marL="0" indent="0" algn="ctr">
              <a:lnSpc>
                <a:spcPct val="110000"/>
              </a:lnSpc>
              <a:buNone/>
            </a:pPr>
            <a:r>
              <a:rPr lang="en-US" sz="2200" b="1" dirty="0">
                <a:latin typeface="+mn-lt"/>
              </a:rPr>
              <a:t>We develop clean energy infrastructure in North America, including renewable energy transmission, microgrid/storage projects and smart energy campuses. </a:t>
            </a:r>
          </a:p>
          <a:p>
            <a:pPr marL="0" indent="0">
              <a:lnSpc>
                <a:spcPct val="110000"/>
              </a:lnSpc>
              <a:buNone/>
            </a:pPr>
            <a:r>
              <a:rPr lang="en-US" sz="1600" dirty="0">
                <a:latin typeface="+mn-lt"/>
              </a:rPr>
              <a:t>Anbaric has pioneered undersea HVDC in the northeast with two operational subsea HVDC technology projects between PJM and NYISO</a:t>
            </a:r>
          </a:p>
          <a:p>
            <a:pPr marL="0" indent="0">
              <a:lnSpc>
                <a:spcPct val="110000"/>
              </a:lnSpc>
              <a:buNone/>
            </a:pPr>
            <a:r>
              <a:rPr lang="en-US" sz="1600" dirty="0">
                <a:latin typeface="+mn-lt"/>
              </a:rPr>
              <a:t>Anbaric Development Partners was formed in March 2017 as partnership between Anbaric and Ontario Teachers’ Pension Plan.  OTPP had c$193.9B of assets under management as of June 2018.</a:t>
            </a:r>
          </a:p>
          <a:p>
            <a:pPr marL="0" indent="0">
              <a:lnSpc>
                <a:spcPct val="110000"/>
              </a:lnSpc>
              <a:buNone/>
            </a:pPr>
            <a:r>
              <a:rPr lang="en-US" sz="1600" dirty="0">
                <a:latin typeface="+mn-lt"/>
              </a:rPr>
              <a:t>Our partnership introduced a new model for pension fund investment in infrastructure and energy that enables Anbaric to deliver efficient, patient capital for long-term projects.</a:t>
            </a:r>
          </a:p>
        </p:txBody>
      </p:sp>
      <p:grpSp>
        <p:nvGrpSpPr>
          <p:cNvPr id="14" name="Group 13"/>
          <p:cNvGrpSpPr/>
          <p:nvPr/>
        </p:nvGrpSpPr>
        <p:grpSpPr>
          <a:xfrm>
            <a:off x="6658299" y="1437495"/>
            <a:ext cx="5262017" cy="3304438"/>
            <a:chOff x="6896575" y="1960072"/>
            <a:chExt cx="3603557" cy="226295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551" y="2039091"/>
              <a:ext cx="1129388" cy="362536"/>
            </a:xfrm>
            <a:prstGeom prst="rect">
              <a:avLst/>
            </a:prstGeom>
          </p:spPr>
        </p:pic>
        <p:pic>
          <p:nvPicPr>
            <p:cNvPr id="5" name="Picture 2" descr="Image result for otpp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287" y="2031545"/>
              <a:ext cx="1053775" cy="376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575" y="3132507"/>
              <a:ext cx="3603557" cy="1035113"/>
            </a:xfrm>
            <a:prstGeom prst="rect">
              <a:avLst/>
            </a:prstGeom>
          </p:spPr>
        </p:pic>
        <p:sp>
          <p:nvSpPr>
            <p:cNvPr id="7" name="Rectangle 6"/>
            <p:cNvSpPr/>
            <p:nvPr/>
          </p:nvSpPr>
          <p:spPr>
            <a:xfrm>
              <a:off x="7210457" y="1960072"/>
              <a:ext cx="1328692" cy="5192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889858" y="1962544"/>
              <a:ext cx="1328692" cy="5192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8125578" y="2405969"/>
              <a:ext cx="422456" cy="280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60%</a:t>
              </a:r>
            </a:p>
          </p:txBody>
        </p:sp>
        <p:sp>
          <p:nvSpPr>
            <p:cNvPr id="10" name="Rectangle 9"/>
            <p:cNvSpPr/>
            <p:nvPr/>
          </p:nvSpPr>
          <p:spPr>
            <a:xfrm>
              <a:off x="9796093" y="2396896"/>
              <a:ext cx="422456" cy="280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40%</a:t>
              </a:r>
            </a:p>
          </p:txBody>
        </p:sp>
        <p:sp>
          <p:nvSpPr>
            <p:cNvPr id="11" name="Rectangle 10"/>
            <p:cNvSpPr/>
            <p:nvPr/>
          </p:nvSpPr>
          <p:spPr>
            <a:xfrm>
              <a:off x="7210457" y="3187276"/>
              <a:ext cx="3008093" cy="10357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a:stCxn id="7" idx="3"/>
              <a:endCxn id="8" idx="1"/>
            </p:cNvCxnSpPr>
            <p:nvPr/>
          </p:nvCxnSpPr>
          <p:spPr>
            <a:xfrm>
              <a:off x="8539149" y="2219720"/>
              <a:ext cx="350709" cy="24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0"/>
            </p:cNvCxnSpPr>
            <p:nvPr/>
          </p:nvCxnSpPr>
          <p:spPr>
            <a:xfrm>
              <a:off x="8714503" y="2219719"/>
              <a:ext cx="0" cy="9675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254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4412-5D1B-1B4B-9D4E-401749177B6B}"/>
              </a:ext>
            </a:extLst>
          </p:cNvPr>
          <p:cNvSpPr>
            <a:spLocks noGrp="1"/>
          </p:cNvSpPr>
          <p:nvPr>
            <p:ph type="title"/>
          </p:nvPr>
        </p:nvSpPr>
        <p:spPr/>
        <p:txBody>
          <a:bodyPr/>
          <a:lstStyle/>
          <a:p>
            <a:r>
              <a:rPr lang="en-US" dirty="0"/>
              <a:t>Offshore Wind Goals In East Coast RTO/ISO States</a:t>
            </a:r>
          </a:p>
        </p:txBody>
      </p:sp>
      <p:graphicFrame>
        <p:nvGraphicFramePr>
          <p:cNvPr id="7" name="Table 6"/>
          <p:cNvGraphicFramePr>
            <a:graphicFrameLocks noGrp="1"/>
          </p:cNvGraphicFramePr>
          <p:nvPr>
            <p:extLst/>
          </p:nvPr>
        </p:nvGraphicFramePr>
        <p:xfrm>
          <a:off x="5937723" y="1681951"/>
          <a:ext cx="5748527" cy="3754480"/>
        </p:xfrm>
        <a:graphic>
          <a:graphicData uri="http://schemas.openxmlformats.org/drawingml/2006/table">
            <a:tbl>
              <a:tblPr firstRow="1" lastRow="1" bandRow="1">
                <a:tableStyleId>{3B4B98B0-60AC-42C2-AFA5-B58CD77FA1E5}</a:tableStyleId>
              </a:tblPr>
              <a:tblGrid>
                <a:gridCol w="2269156">
                  <a:extLst>
                    <a:ext uri="{9D8B030D-6E8A-4147-A177-3AD203B41FA5}">
                      <a16:colId xmlns:a16="http://schemas.microsoft.com/office/drawing/2014/main" val="3131641772"/>
                    </a:ext>
                  </a:extLst>
                </a:gridCol>
                <a:gridCol w="1664049">
                  <a:extLst>
                    <a:ext uri="{9D8B030D-6E8A-4147-A177-3AD203B41FA5}">
                      <a16:colId xmlns:a16="http://schemas.microsoft.com/office/drawing/2014/main" val="1144425886"/>
                    </a:ext>
                  </a:extLst>
                </a:gridCol>
                <a:gridCol w="1815322">
                  <a:extLst>
                    <a:ext uri="{9D8B030D-6E8A-4147-A177-3AD203B41FA5}">
                      <a16:colId xmlns:a16="http://schemas.microsoft.com/office/drawing/2014/main" val="3897348117"/>
                    </a:ext>
                  </a:extLst>
                </a:gridCol>
              </a:tblGrid>
              <a:tr h="529424">
                <a:tc>
                  <a:txBody>
                    <a:bodyPr/>
                    <a:lstStyle/>
                    <a:p>
                      <a:r>
                        <a:rPr lang="en-US" sz="2000">
                          <a:latin typeface="+mn-lt"/>
                          <a:cs typeface="Arial" panose="020B0604020202020204" pitchFamily="34" charset="0"/>
                        </a:rPr>
                        <a:t>State</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aseline="0">
                          <a:latin typeface="+mn-lt"/>
                          <a:cs typeface="Arial" panose="020B0604020202020204" pitchFamily="34" charset="0"/>
                        </a:rPr>
                        <a:t>Goal (MW)</a:t>
                      </a:r>
                      <a:endParaRPr lang="en-US" sz="2000">
                        <a:latin typeface="+mn-lt"/>
                        <a:cs typeface="Arial" panose="020B0604020202020204" pitchFamily="34" charset="0"/>
                      </a:endParaRP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a:latin typeface="+mn-lt"/>
                          <a:cs typeface="Arial" panose="020B0604020202020204" pitchFamily="34" charset="0"/>
                        </a:rPr>
                        <a:t>Procured (MW)</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5826654"/>
                  </a:ext>
                </a:extLst>
              </a:tr>
              <a:tr h="325098">
                <a:tc>
                  <a:txBody>
                    <a:bodyPr/>
                    <a:lstStyle/>
                    <a:p>
                      <a:r>
                        <a:rPr lang="en-US" sz="2000">
                          <a:latin typeface="+mn-lt"/>
                          <a:cs typeface="Arial" panose="020B0604020202020204" pitchFamily="34" charset="0"/>
                        </a:rPr>
                        <a:t>Massachusetts</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dirty="0">
                          <a:latin typeface="+mn-lt"/>
                          <a:cs typeface="Arial" panose="020B0604020202020204" pitchFamily="34" charset="0"/>
                        </a:rPr>
                        <a:t>3,200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800</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2243498"/>
                  </a:ext>
                </a:extLst>
              </a:tr>
              <a:tr h="325098">
                <a:tc>
                  <a:txBody>
                    <a:bodyPr/>
                    <a:lstStyle/>
                    <a:p>
                      <a:r>
                        <a:rPr lang="en-US" sz="2000">
                          <a:latin typeface="+mn-lt"/>
                          <a:cs typeface="Arial" panose="020B0604020202020204" pitchFamily="34" charset="0"/>
                        </a:rPr>
                        <a:t>Rhode Island</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1,000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430</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7562871"/>
                  </a:ext>
                </a:extLst>
              </a:tr>
              <a:tr h="325098">
                <a:tc>
                  <a:txBody>
                    <a:bodyPr/>
                    <a:lstStyle/>
                    <a:p>
                      <a:r>
                        <a:rPr lang="en-US" sz="2000">
                          <a:latin typeface="+mn-lt"/>
                          <a:cs typeface="Arial" panose="020B0604020202020204" pitchFamily="34" charset="0"/>
                        </a:rPr>
                        <a:t>Connecticut</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solidFill>
                            <a:schemeClr val="bg2">
                              <a:lumMod val="50000"/>
                            </a:schemeClr>
                          </a:solidFill>
                          <a:latin typeface="+mn-lt"/>
                          <a:cs typeface="Arial" panose="020B0604020202020204" pitchFamily="34" charset="0"/>
                        </a:rPr>
                        <a:t>1,000</a:t>
                      </a:r>
                      <a:r>
                        <a:rPr lang="en-US" sz="2000" baseline="0">
                          <a:solidFill>
                            <a:schemeClr val="bg2">
                              <a:lumMod val="50000"/>
                            </a:schemeClr>
                          </a:solidFill>
                          <a:latin typeface="+mn-lt"/>
                          <a:cs typeface="Arial" panose="020B0604020202020204" pitchFamily="34" charset="0"/>
                        </a:rPr>
                        <a:t> - </a:t>
                      </a:r>
                      <a:r>
                        <a:rPr lang="en-US" sz="2000">
                          <a:solidFill>
                            <a:schemeClr val="bg2">
                              <a:lumMod val="50000"/>
                            </a:schemeClr>
                          </a:solidFill>
                          <a:latin typeface="+mn-lt"/>
                          <a:cs typeface="Arial" panose="020B0604020202020204" pitchFamily="34" charset="0"/>
                        </a:rPr>
                        <a:t>2,000</a:t>
                      </a:r>
                      <a:r>
                        <a:rPr lang="en-US" sz="2000">
                          <a:latin typeface="+mn-lt"/>
                          <a:cs typeface="Arial" panose="020B0604020202020204" pitchFamily="34" charset="0"/>
                        </a:rPr>
                        <a:t>*</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300</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64061066"/>
                  </a:ext>
                </a:extLst>
              </a:tr>
              <a:tr h="325098">
                <a:tc>
                  <a:txBody>
                    <a:bodyPr/>
                    <a:lstStyle/>
                    <a:p>
                      <a:r>
                        <a:rPr lang="en-US" sz="2000">
                          <a:latin typeface="+mn-lt"/>
                          <a:cs typeface="Arial" panose="020B0604020202020204" pitchFamily="34" charset="0"/>
                        </a:rPr>
                        <a:t>New York</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B>
                      <a:noFill/>
                    </a:lnB>
                  </a:tcPr>
                </a:tc>
                <a:tc>
                  <a:txBody>
                    <a:bodyPr/>
                    <a:lstStyle/>
                    <a:p>
                      <a:pPr algn="ctr"/>
                      <a:r>
                        <a:rPr lang="en-US" sz="2000" dirty="0">
                          <a:latin typeface="+mn-lt"/>
                          <a:cs typeface="Arial" panose="020B0604020202020204" pitchFamily="34" charset="0"/>
                        </a:rPr>
                        <a:t>9,000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130</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82300901"/>
                  </a:ext>
                </a:extLst>
              </a:tr>
              <a:tr h="325098">
                <a:tc>
                  <a:txBody>
                    <a:bodyPr/>
                    <a:lstStyle/>
                    <a:p>
                      <a:r>
                        <a:rPr lang="en-US" sz="2000">
                          <a:latin typeface="+mn-lt"/>
                          <a:cs typeface="Arial" panose="020B0604020202020204" pitchFamily="34" charset="0"/>
                        </a:rPr>
                        <a:t>New Jersey</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a:latin typeface="+mn-lt"/>
                          <a:cs typeface="Arial" panose="020B0604020202020204" pitchFamily="34" charset="0"/>
                        </a:rPr>
                        <a:t>3,500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0</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918797"/>
                  </a:ext>
                </a:extLst>
              </a:tr>
              <a:tr h="325098">
                <a:tc>
                  <a:txBody>
                    <a:bodyPr/>
                    <a:lstStyle/>
                    <a:p>
                      <a:r>
                        <a:rPr lang="en-US" sz="2000">
                          <a:latin typeface="+mn-lt"/>
                          <a:cs typeface="Arial" panose="020B0604020202020204" pitchFamily="34" charset="0"/>
                        </a:rPr>
                        <a:t>Maryland</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T>
                      <a:noFill/>
                    </a:lnT>
                  </a:tcPr>
                </a:tc>
                <a:tc>
                  <a:txBody>
                    <a:bodyPr/>
                    <a:lstStyle/>
                    <a:p>
                      <a:pPr algn="ctr"/>
                      <a:r>
                        <a:rPr lang="en-US" sz="2000">
                          <a:latin typeface="+mn-lt"/>
                          <a:cs typeface="Arial" panose="020B0604020202020204" pitchFamily="34" charset="0"/>
                        </a:rPr>
                        <a:t>1,200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368</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9942194"/>
                  </a:ext>
                </a:extLst>
              </a:tr>
              <a:tr h="325098">
                <a:tc>
                  <a:txBody>
                    <a:bodyPr/>
                    <a:lstStyle/>
                    <a:p>
                      <a:r>
                        <a:rPr lang="en-US" sz="2000">
                          <a:latin typeface="+mn-lt"/>
                          <a:cs typeface="Arial" panose="020B0604020202020204" pitchFamily="34" charset="0"/>
                        </a:rPr>
                        <a:t>Virginia</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2,000</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tcPr>
                </a:tc>
                <a:tc>
                  <a:txBody>
                    <a:bodyPr/>
                    <a:lstStyle/>
                    <a:p>
                      <a:pPr algn="ctr"/>
                      <a:r>
                        <a:rPr lang="en-US" sz="2000">
                          <a:latin typeface="+mn-lt"/>
                          <a:cs typeface="Arial" panose="020B0604020202020204" pitchFamily="34" charset="0"/>
                        </a:rPr>
                        <a:t>12</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1134783"/>
                  </a:ext>
                </a:extLst>
              </a:tr>
              <a:tr h="451376">
                <a:tc>
                  <a:txBody>
                    <a:bodyPr/>
                    <a:lstStyle/>
                    <a:p>
                      <a:r>
                        <a:rPr lang="en-US" sz="2000">
                          <a:latin typeface="+mn-lt"/>
                          <a:cs typeface="Arial" panose="020B0604020202020204" pitchFamily="34" charset="0"/>
                        </a:rPr>
                        <a:t>Total</a:t>
                      </a:r>
                    </a:p>
                  </a:txBody>
                  <a:tcPr>
                    <a:lnL w="12700" cap="flat" cmpd="sng" algn="ctr">
                      <a:solidFill>
                        <a:schemeClr val="tx1"/>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a:latin typeface="+mn-lt"/>
                          <a:cs typeface="Arial" panose="020B0604020202020204" pitchFamily="34" charset="0"/>
                        </a:rPr>
                        <a:t>21,900 MW</a:t>
                      </a:r>
                    </a:p>
                  </a:txBody>
                  <a:tcPr>
                    <a:lnL w="9525" cap="flat" cmpd="sng" algn="ctr">
                      <a:solidFill>
                        <a:schemeClr val="tx2">
                          <a:lumMod val="50000"/>
                        </a:schemeClr>
                      </a:solidFill>
                      <a:prstDash val="solid"/>
                      <a:round/>
                      <a:headEnd type="none" w="med" len="med"/>
                      <a:tailEnd type="none" w="med" len="med"/>
                    </a:lnL>
                    <a:lnR w="9525" cap="flat" cmpd="sng" algn="ctr">
                      <a:solidFill>
                        <a:schemeClr val="tx2">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a:latin typeface="+mn-lt"/>
                          <a:cs typeface="Arial" panose="020B0604020202020204" pitchFamily="34" charset="0"/>
                        </a:rPr>
                        <a:t>2,040 MW</a:t>
                      </a:r>
                    </a:p>
                  </a:txBody>
                  <a:tcPr>
                    <a:lnL w="9525" cap="flat" cmpd="sng" algn="ctr">
                      <a:solidFill>
                        <a:schemeClr val="tx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6574231"/>
                  </a:ext>
                </a:extLst>
              </a:tr>
            </a:tbl>
          </a:graphicData>
        </a:graphic>
      </p:graphicFrame>
      <p:pic>
        <p:nvPicPr>
          <p:cNvPr id="6" name="Picture 5"/>
          <p:cNvPicPr>
            <a:picLocks noChangeAspect="1"/>
          </p:cNvPicPr>
          <p:nvPr/>
        </p:nvPicPr>
        <p:blipFill>
          <a:blip r:embed="rId3"/>
          <a:srcRect l="4589" r="2103" b="3074"/>
          <a:stretch>
            <a:fillRect/>
          </a:stretch>
        </p:blipFill>
        <p:spPr>
          <a:xfrm>
            <a:off x="685799" y="899411"/>
            <a:ext cx="4800601" cy="5272790"/>
          </a:xfrm>
          <a:prstGeom prst="rect">
            <a:avLst/>
          </a:prstGeom>
        </p:spPr>
      </p:pic>
      <p:sp>
        <p:nvSpPr>
          <p:cNvPr id="3" name="TextBox 2"/>
          <p:cNvSpPr txBox="1"/>
          <p:nvPr/>
        </p:nvSpPr>
        <p:spPr>
          <a:xfrm>
            <a:off x="5937722" y="5436431"/>
            <a:ext cx="2540356" cy="307777"/>
          </a:xfrm>
          <a:prstGeom prst="rect">
            <a:avLst/>
          </a:prstGeom>
          <a:noFill/>
        </p:spPr>
        <p:txBody>
          <a:bodyPr wrap="square" rtlCol="0">
            <a:spAutoFit/>
          </a:bodyPr>
          <a:lstStyle/>
          <a:p>
            <a:r>
              <a:rPr lang="en-US" sz="1400"/>
              <a:t>* Legislation under discussion </a:t>
            </a:r>
          </a:p>
        </p:txBody>
      </p:sp>
    </p:spTree>
    <p:extLst>
      <p:ext uri="{BB962C8B-B14F-4D97-AF65-F5344CB8AC3E}">
        <p14:creationId xmlns:p14="http://schemas.microsoft.com/office/powerpoint/2010/main" val="20976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255610"/>
            <a:ext cx="10972800" cy="766989"/>
          </a:xfrm>
        </p:spPr>
        <p:txBody>
          <a:bodyPr>
            <a:normAutofit/>
          </a:bodyPr>
          <a:lstStyle/>
          <a:p>
            <a:r>
              <a:rPr lang="en-US" sz="2800"/>
              <a:t>Leaseholds In BOEM Wind Energy Areas</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l="-1" t="1316" r="1609"/>
          <a:stretch>
            <a:fillRect/>
          </a:stretch>
        </p:blipFill>
        <p:spPr bwMode="auto">
          <a:xfrm>
            <a:off x="2807035" y="976745"/>
            <a:ext cx="5277092" cy="545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31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3A14A844-4CB8-9D4E-B6A7-14107AA861CA}"/>
              </a:ext>
            </a:extLst>
          </p:cNvPr>
          <p:cNvSpPr>
            <a:spLocks noGrp="1"/>
          </p:cNvSpPr>
          <p:nvPr>
            <p:ph type="title"/>
          </p:nvPr>
        </p:nvSpPr>
        <p:spPr>
          <a:xfrm>
            <a:off x="535020" y="685800"/>
            <a:ext cx="2780271" cy="5105400"/>
          </a:xfrm>
        </p:spPr>
        <p:txBody>
          <a:bodyPr>
            <a:normAutofit/>
          </a:bodyPr>
          <a:lstStyle/>
          <a:p>
            <a:r>
              <a:rPr lang="en-US" sz="3700">
                <a:solidFill>
                  <a:srgbClr val="FFFFFF"/>
                </a:solidFill>
              </a:rPr>
              <a:t>Much to Learn from the European Experience</a:t>
            </a:r>
          </a:p>
        </p:txBody>
      </p:sp>
      <p:graphicFrame>
        <p:nvGraphicFramePr>
          <p:cNvPr id="5" name="Content Placeholder 2">
            <a:extLst>
              <a:ext uri="{FF2B5EF4-FFF2-40B4-BE49-F238E27FC236}">
                <a16:creationId xmlns:a16="http://schemas.microsoft.com/office/drawing/2014/main" id="{9403897C-BB8E-43C1-BE84-291ECCC5393B}"/>
              </a:ext>
            </a:extLst>
          </p:cNvPr>
          <p:cNvGraphicFramePr>
            <a:graphicFrameLocks noGrp="1"/>
          </p:cNvGraphicFramePr>
          <p:nvPr>
            <p:ph idx="1"/>
            <p:extLst>
              <p:ext uri="{D42A27DB-BD31-4B8C-83A1-F6EECF244321}">
                <p14:modId xmlns:p14="http://schemas.microsoft.com/office/powerpoint/2010/main" val="1899761583"/>
              </p:ext>
            </p:extLst>
          </p:nvPr>
        </p:nvGraphicFramePr>
        <p:xfrm>
          <a:off x="5050431" y="876299"/>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65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63CD-2527-9F40-8D1E-4F4E8B2D97E6}"/>
              </a:ext>
            </a:extLst>
          </p:cNvPr>
          <p:cNvSpPr>
            <a:spLocks noGrp="1"/>
          </p:cNvSpPr>
          <p:nvPr>
            <p:ph type="title"/>
          </p:nvPr>
        </p:nvSpPr>
        <p:spPr>
          <a:xfrm>
            <a:off x="4942368" y="828957"/>
            <a:ext cx="6586491" cy="1286160"/>
          </a:xfrm>
        </p:spPr>
        <p:txBody>
          <a:bodyPr vert="horz" lIns="91440" tIns="45720" rIns="91440" bIns="45720" rtlCol="0" anchor="b">
            <a:normAutofit/>
          </a:bodyPr>
          <a:lstStyle/>
          <a:p>
            <a:r>
              <a:rPr lang="en-US" sz="4100" dirty="0">
                <a:solidFill>
                  <a:schemeClr val="tx1"/>
                </a:solidFill>
                <a:latin typeface="+mj-lt"/>
                <a:cs typeface="+mj-cs"/>
              </a:rPr>
              <a:t>A European Perspective From Hard-Earned Experience</a:t>
            </a:r>
          </a:p>
        </p:txBody>
      </p:sp>
      <p:pic>
        <p:nvPicPr>
          <p:cNvPr id="5" name="Content Placeholder 4">
            <a:extLst>
              <a:ext uri="{FF2B5EF4-FFF2-40B4-BE49-F238E27FC236}">
                <a16:creationId xmlns:a16="http://schemas.microsoft.com/office/drawing/2014/main" id="{B09DAE94-DB2B-A444-B356-E77F5042EF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352" r="2864"/>
          <a:stretch/>
        </p:blipFill>
        <p:spPr>
          <a:xfrm>
            <a:off x="184752" y="9"/>
            <a:ext cx="4292580" cy="6350560"/>
          </a:xfrm>
          <a:prstGeom prst="rect">
            <a:avLst/>
          </a:prstGeom>
          <a:effectLst/>
        </p:spPr>
      </p:pic>
      <p:cxnSp>
        <p:nvCxnSpPr>
          <p:cNvPr id="30" name="Straight Connector 2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BA6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00E0F52-3FAD-E848-B894-62F11E77FA57}"/>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b="1"/>
              <a:t>“Policymakers need to recognize that the ocean, if it’s to serve as a dominant energy source, </a:t>
            </a:r>
            <a:r>
              <a:rPr lang="en-US" sz="2000" b="1" i="1"/>
              <a:t>must have its own planned, independent, offshore grid</a:t>
            </a:r>
            <a:r>
              <a:rPr lang="en-US" sz="2000" b="1"/>
              <a:t>. In other words, governments should think beyond early procurements and insist on infrastructure that can support long-term growth.”</a:t>
            </a:r>
          </a:p>
          <a:p>
            <a:pPr indent="-228600">
              <a:lnSpc>
                <a:spcPct val="90000"/>
              </a:lnSpc>
              <a:spcAft>
                <a:spcPts val="600"/>
              </a:spcAft>
              <a:buFont typeface="Arial" panose="020B0604020202020204" pitchFamily="34" charset="0"/>
              <a:buChar char="•"/>
            </a:pPr>
            <a:endParaRPr lang="en-US" sz="2000" i="1"/>
          </a:p>
          <a:p>
            <a:pPr indent="-228600">
              <a:lnSpc>
                <a:spcPct val="90000"/>
              </a:lnSpc>
              <a:spcAft>
                <a:spcPts val="600"/>
              </a:spcAft>
              <a:buFont typeface="Arial" panose="020B0604020202020204" pitchFamily="34" charset="0"/>
              <a:buChar char="•"/>
            </a:pPr>
            <a:r>
              <a:rPr lang="en-US" sz="2000"/>
              <a:t>Wilfried Breuer, Managing Director of TenneT</a:t>
            </a:r>
          </a:p>
          <a:p>
            <a:pPr indent="-228600">
              <a:lnSpc>
                <a:spcPct val="90000"/>
              </a:lnSpc>
              <a:spcAft>
                <a:spcPts val="600"/>
              </a:spcAft>
              <a:buFont typeface="Arial" panose="020B0604020202020204" pitchFamily="34" charset="0"/>
              <a:buChar char="•"/>
            </a:pPr>
            <a:endParaRPr lang="en-US" sz="2000"/>
          </a:p>
        </p:txBody>
      </p:sp>
      <p:sp>
        <p:nvSpPr>
          <p:cNvPr id="7" name="TextBox 6">
            <a:extLst>
              <a:ext uri="{FF2B5EF4-FFF2-40B4-BE49-F238E27FC236}">
                <a16:creationId xmlns:a16="http://schemas.microsoft.com/office/drawing/2014/main" id="{62E7E9EA-9F80-8A4B-82E9-FBFC29A83CC3}"/>
              </a:ext>
            </a:extLst>
          </p:cNvPr>
          <p:cNvSpPr txBox="1"/>
          <p:nvPr/>
        </p:nvSpPr>
        <p:spPr>
          <a:xfrm>
            <a:off x="9867900" y="685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7122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5A75F-1DA9-9E44-A5F9-96D838D096B4}"/>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New York Has Formally Endorsed Planned Transmission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CF91BA-FF6B-5742-B97D-B74C81DD51BA}"/>
              </a:ext>
            </a:extLst>
          </p:cNvPr>
          <p:cNvSpPr>
            <a:spLocks noGrp="1"/>
          </p:cNvSpPr>
          <p:nvPr>
            <p:ph idx="1"/>
          </p:nvPr>
        </p:nvSpPr>
        <p:spPr>
          <a:xfrm>
            <a:off x="4976031" y="963877"/>
            <a:ext cx="6377769" cy="4930246"/>
          </a:xfrm>
        </p:spPr>
        <p:txBody>
          <a:bodyPr anchor="ctr">
            <a:normAutofit/>
          </a:bodyPr>
          <a:lstStyle/>
          <a:p>
            <a:pPr marL="0" indent="0">
              <a:buNone/>
            </a:pPr>
            <a:r>
              <a:rPr lang="en-US" sz="2400">
                <a:latin typeface="+mn-lt"/>
              </a:rPr>
              <a:t>New York’s Governor Cuomo called for 9,000 MW of offshore wind in his 2019 state of the State address.  In so doing, he also called for the development of an offshore transmission system, stating: </a:t>
            </a:r>
          </a:p>
          <a:p>
            <a:pPr marL="0" indent="0">
              <a:buNone/>
            </a:pPr>
            <a:endParaRPr lang="en-US" sz="2400">
              <a:latin typeface="+mn-lt"/>
            </a:endParaRPr>
          </a:p>
          <a:p>
            <a:pPr marL="457200" lvl="1" indent="0">
              <a:buNone/>
            </a:pPr>
            <a:r>
              <a:rPr lang="en-US" dirty="0">
                <a:latin typeface="+mn-lt"/>
              </a:rPr>
              <a:t>“Transmission: Initiate a first of its kind effort to evaluate and facilitate the development of an offshore transmission grid that can benefit New York ratepayers by driving down offshore wind generation and integration costs.”</a:t>
            </a:r>
          </a:p>
          <a:p>
            <a:pPr marL="457200" lvl="1" indent="0">
              <a:buNone/>
            </a:pPr>
            <a:endParaRPr lang="en-US" dirty="0">
              <a:latin typeface="+mn-lt"/>
            </a:endParaRPr>
          </a:p>
          <a:p>
            <a:pPr marL="457200" lvl="1" indent="0">
              <a:buNone/>
            </a:pPr>
            <a:endParaRPr lang="en-US" dirty="0">
              <a:latin typeface="+mn-lt"/>
            </a:endParaRPr>
          </a:p>
          <a:p>
            <a:pPr marL="457200" lvl="1" indent="0">
              <a:buNone/>
            </a:pPr>
            <a:endParaRPr lang="en-US" dirty="0"/>
          </a:p>
        </p:txBody>
      </p:sp>
    </p:spTree>
    <p:extLst>
      <p:ext uri="{BB962C8B-B14F-4D97-AF65-F5344CB8AC3E}">
        <p14:creationId xmlns:p14="http://schemas.microsoft.com/office/powerpoint/2010/main" val="195680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01B7C-8591-F244-8813-A8C22F9A0A7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Recent Brattle Group Study Findings</a:t>
            </a:r>
          </a:p>
        </p:txBody>
      </p:sp>
      <p:cxnSp>
        <p:nvCxnSpPr>
          <p:cNvPr id="77" name="Straight Connector 7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E98140-132F-B54E-9978-60474CC64143}"/>
              </a:ext>
            </a:extLst>
          </p:cNvPr>
          <p:cNvSpPr>
            <a:spLocks noGrp="1"/>
          </p:cNvSpPr>
          <p:nvPr>
            <p:ph idx="1"/>
          </p:nvPr>
        </p:nvSpPr>
        <p:spPr>
          <a:xfrm>
            <a:off x="4976031" y="1917699"/>
            <a:ext cx="6377769" cy="3976423"/>
          </a:xfrm>
        </p:spPr>
        <p:txBody>
          <a:bodyPr anchor="ctr">
            <a:normAutofit fontScale="92500"/>
          </a:bodyPr>
          <a:lstStyle/>
          <a:p>
            <a:pPr marL="0" indent="0">
              <a:buNone/>
            </a:pPr>
            <a:r>
              <a:rPr lang="en-US" sz="2400" dirty="0">
                <a:latin typeface="+mn-lt"/>
              </a:rPr>
              <a:t>A recent Brattle Group report (May 30, 2018) found that a </a:t>
            </a:r>
            <a:r>
              <a:rPr lang="en-US" sz="2400" b="1" dirty="0">
                <a:latin typeface="+mn-lt"/>
              </a:rPr>
              <a:t>planned offshore grid would provide open access to enable more competition </a:t>
            </a:r>
            <a:r>
              <a:rPr lang="en-US" sz="2400" dirty="0">
                <a:latin typeface="+mn-lt"/>
              </a:rPr>
              <a:t>between wind developers and between experienced transmission developers – and that competition will lead to lower prices. </a:t>
            </a:r>
          </a:p>
          <a:p>
            <a:pPr marL="0" indent="0">
              <a:buNone/>
            </a:pPr>
            <a:endParaRPr lang="en-US" sz="2400" dirty="0">
              <a:latin typeface="+mn-lt"/>
            </a:endParaRPr>
          </a:p>
          <a:p>
            <a:pPr marL="0" indent="0">
              <a:buNone/>
            </a:pPr>
            <a:r>
              <a:rPr lang="en-US" sz="2400" dirty="0">
                <a:latin typeface="+mn-lt"/>
              </a:rPr>
              <a:t>The study also determined that with 8,000 megawatts of combined offshore generation under consideration for MA, NY and NJ, </a:t>
            </a:r>
            <a:r>
              <a:rPr lang="en-US" sz="2400" b="1" dirty="0">
                <a:latin typeface="+mn-lt"/>
              </a:rPr>
              <a:t>offshore grids that integrate multiple wind plants “would create scale economies </a:t>
            </a:r>
            <a:r>
              <a:rPr lang="en-US" sz="2400" dirty="0">
                <a:latin typeface="+mn-lt"/>
              </a:rPr>
              <a:t>and reduce the number of necessary landing points.” </a:t>
            </a:r>
          </a:p>
          <a:p>
            <a:endParaRPr lang="en-US" sz="2400" dirty="0">
              <a:latin typeface="+mn-lt"/>
            </a:endParaRPr>
          </a:p>
          <a:p>
            <a:endParaRPr lang="en-US" sz="2400" dirty="0"/>
          </a:p>
          <a:p>
            <a:endParaRPr lang="en-US" sz="2400" dirty="0"/>
          </a:p>
        </p:txBody>
      </p:sp>
    </p:spTree>
    <p:extLst>
      <p:ext uri="{BB962C8B-B14F-4D97-AF65-F5344CB8AC3E}">
        <p14:creationId xmlns:p14="http://schemas.microsoft.com/office/powerpoint/2010/main" val="267367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B17C-B1A9-6841-8F5D-CCB072A709D9}"/>
              </a:ext>
            </a:extLst>
          </p:cNvPr>
          <p:cNvSpPr>
            <a:spLocks noGrp="1"/>
          </p:cNvSpPr>
          <p:nvPr>
            <p:ph type="title"/>
          </p:nvPr>
        </p:nvSpPr>
        <p:spPr>
          <a:xfrm>
            <a:off x="619932" y="304162"/>
            <a:ext cx="10972800" cy="766989"/>
          </a:xfrm>
        </p:spPr>
        <p:txBody>
          <a:bodyPr>
            <a:normAutofit/>
          </a:bodyPr>
          <a:lstStyle/>
          <a:p>
            <a:r>
              <a:rPr lang="en-US" sz="2800" dirty="0"/>
              <a:t>Planned Transmission Helps De-risk Project Timelines</a:t>
            </a:r>
          </a:p>
        </p:txBody>
      </p:sp>
      <p:sp>
        <p:nvSpPr>
          <p:cNvPr id="3" name="Content Placeholder 2">
            <a:extLst>
              <a:ext uri="{FF2B5EF4-FFF2-40B4-BE49-F238E27FC236}">
                <a16:creationId xmlns:a16="http://schemas.microsoft.com/office/drawing/2014/main" id="{8B02E25F-D71F-8047-B043-3F1F1B586EFB}"/>
              </a:ext>
            </a:extLst>
          </p:cNvPr>
          <p:cNvSpPr>
            <a:spLocks noGrp="1"/>
          </p:cNvSpPr>
          <p:nvPr>
            <p:ph idx="1"/>
          </p:nvPr>
        </p:nvSpPr>
        <p:spPr>
          <a:xfrm>
            <a:off x="619933" y="1071151"/>
            <a:ext cx="5411900" cy="5081677"/>
          </a:xfrm>
        </p:spPr>
        <p:txBody>
          <a:bodyPr>
            <a:normAutofit fontScale="92500" lnSpcReduction="10000"/>
          </a:bodyPr>
          <a:lstStyle/>
          <a:p>
            <a:pPr fontAlgn="base">
              <a:lnSpc>
                <a:spcPct val="120000"/>
              </a:lnSpc>
              <a:spcBef>
                <a:spcPts val="0"/>
              </a:spcBef>
            </a:pPr>
            <a:r>
              <a:rPr lang="en-US" sz="2900" dirty="0">
                <a:latin typeface="+mn-lt"/>
              </a:rPr>
              <a:t>It’s important to plan the transmission to identify an efficient plan that optimizes ROW and on-land approaches. </a:t>
            </a:r>
          </a:p>
          <a:p>
            <a:pPr marL="0" indent="0" fontAlgn="base">
              <a:lnSpc>
                <a:spcPct val="120000"/>
              </a:lnSpc>
              <a:spcBef>
                <a:spcPts val="0"/>
              </a:spcBef>
              <a:buNone/>
            </a:pPr>
            <a:endParaRPr lang="en-US" sz="2900" dirty="0">
              <a:latin typeface="+mn-lt"/>
            </a:endParaRPr>
          </a:p>
          <a:p>
            <a:pPr fontAlgn="base">
              <a:lnSpc>
                <a:spcPct val="120000"/>
              </a:lnSpc>
              <a:spcBef>
                <a:spcPts val="0"/>
              </a:spcBef>
            </a:pPr>
            <a:r>
              <a:rPr lang="en-US" sz="2900" dirty="0">
                <a:latin typeface="+mn-lt"/>
              </a:rPr>
              <a:t>On-land permitting can consume significant time.</a:t>
            </a:r>
          </a:p>
          <a:p>
            <a:pPr fontAlgn="base">
              <a:lnSpc>
                <a:spcPct val="120000"/>
              </a:lnSpc>
              <a:spcBef>
                <a:spcPts val="0"/>
              </a:spcBef>
            </a:pPr>
            <a:r>
              <a:rPr lang="en-US" sz="2900" dirty="0">
                <a:latin typeface="+mn-lt"/>
              </a:rPr>
              <a:t>Planning a transmission system  first allows permitting to be undertaken and be in place so that system can be quickly expanded.</a:t>
            </a:r>
          </a:p>
          <a:p>
            <a:pPr fontAlgn="base">
              <a:lnSpc>
                <a:spcPct val="120000"/>
              </a:lnSpc>
              <a:spcBef>
                <a:spcPts val="0"/>
              </a:spcBef>
            </a:pPr>
            <a:endParaRPr lang="en-US" sz="2900" dirty="0">
              <a:latin typeface="+mn-lt"/>
            </a:endParaRPr>
          </a:p>
          <a:p>
            <a:pPr marL="0" indent="0" fontAlgn="base">
              <a:lnSpc>
                <a:spcPct val="120000"/>
              </a:lnSpc>
              <a:spcBef>
                <a:spcPts val="0"/>
              </a:spcBef>
              <a:buNone/>
            </a:pPr>
            <a:endParaRPr lang="en-US" sz="2900" dirty="0">
              <a:latin typeface="+mn-lt"/>
            </a:endParaRPr>
          </a:p>
          <a:p>
            <a:pPr marL="0" indent="0" fontAlgn="base">
              <a:lnSpc>
                <a:spcPct val="120000"/>
              </a:lnSpc>
              <a:spcBef>
                <a:spcPts val="0"/>
              </a:spcBef>
              <a:buNone/>
            </a:pPr>
            <a:endParaRPr lang="en-US" sz="2900" dirty="0">
              <a:latin typeface="+mn-lt"/>
            </a:endParaRPr>
          </a:p>
          <a:p>
            <a:pPr marL="0" indent="0" fontAlgn="base">
              <a:lnSpc>
                <a:spcPct val="120000"/>
              </a:lnSpc>
              <a:spcBef>
                <a:spcPts val="0"/>
              </a:spcBef>
              <a:buNone/>
            </a:pPr>
            <a:endParaRPr lang="en-US" sz="2900" dirty="0">
              <a:latin typeface="+mn-lt"/>
            </a:endParaRPr>
          </a:p>
          <a:p>
            <a:pPr marL="0" indent="0" fontAlgn="base">
              <a:lnSpc>
                <a:spcPct val="120000"/>
              </a:lnSpc>
              <a:spcBef>
                <a:spcPts val="0"/>
              </a:spcBef>
              <a:buNone/>
            </a:pPr>
            <a:endParaRPr lang="en-US" sz="2900" dirty="0">
              <a:latin typeface="+mn-lt"/>
            </a:endParaRPr>
          </a:p>
          <a:p>
            <a:endParaRPr lang="en-US" dirty="0"/>
          </a:p>
        </p:txBody>
      </p:sp>
      <p:pic>
        <p:nvPicPr>
          <p:cNvPr id="5" name="Picture 4">
            <a:extLst>
              <a:ext uri="{FF2B5EF4-FFF2-40B4-BE49-F238E27FC236}">
                <a16:creationId xmlns:a16="http://schemas.microsoft.com/office/drawing/2014/main" id="{CE2A221C-64E4-1A42-9275-AA3B2E0BB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336" y="1071151"/>
            <a:ext cx="5368395" cy="5081677"/>
          </a:xfrm>
          <a:prstGeom prst="rect">
            <a:avLst/>
          </a:prstGeom>
        </p:spPr>
      </p:pic>
    </p:spTree>
    <p:extLst>
      <p:ext uri="{BB962C8B-B14F-4D97-AF65-F5344CB8AC3E}">
        <p14:creationId xmlns:p14="http://schemas.microsoft.com/office/powerpoint/2010/main" val="1492467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1013</Words>
  <Application>Microsoft Macintosh PowerPoint</Application>
  <PresentationFormat>Widescreen</PresentationFormat>
  <Paragraphs>140</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Open Sans</vt:lpstr>
      <vt:lpstr>Office Theme</vt:lpstr>
      <vt:lpstr>Offshore Wind Transmission Prepared for PJM Roundtable  </vt:lpstr>
      <vt:lpstr>A Few Words About Anbaric and Our OTPP Partnership</vt:lpstr>
      <vt:lpstr>Offshore Wind Goals In East Coast RTO/ISO States</vt:lpstr>
      <vt:lpstr>Leaseholds In BOEM Wind Energy Areas</vt:lpstr>
      <vt:lpstr>Much to Learn from the European Experience</vt:lpstr>
      <vt:lpstr>A European Perspective From Hard-Earned Experience</vt:lpstr>
      <vt:lpstr>New York Has Formally Endorsed Planned Transmission </vt:lpstr>
      <vt:lpstr>Recent Brattle Group Study Findings</vt:lpstr>
      <vt:lpstr>Planned Transmission Helps De-risk Project Timelines</vt:lpstr>
      <vt:lpstr>Benefits of Networked Planned Offshore Transmission</vt:lpstr>
      <vt:lpstr>What Does Large-Scale Enabling Transmission Look Like?</vt:lpstr>
      <vt:lpstr>New Jersey OceanGrid</vt:lpstr>
      <vt:lpstr>PJM Region Addressing Gaps for Enabling Transmission</vt:lpstr>
      <vt:lpstr>PowerPoint Presentation</vt:lpstr>
      <vt:lpstr>California ISO – Developed Rules Over 10 Years Ago</vt:lpstr>
      <vt:lpstr>ERCOT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Offshore Wind Transmission </dc:title>
  <dc:creator>Theodore Paradise</dc:creator>
  <cp:lastModifiedBy>Theodore Paradise</cp:lastModifiedBy>
  <cp:revision>11</cp:revision>
  <dcterms:created xsi:type="dcterms:W3CDTF">2019-04-23T01:25:36Z</dcterms:created>
  <dcterms:modified xsi:type="dcterms:W3CDTF">2019-04-23T15:54:59Z</dcterms:modified>
</cp:coreProperties>
</file>